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14" r:id="rId3"/>
    <p:sldMasterId id="2147483715" r:id="rId4"/>
    <p:sldMasterId id="214748371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Lst>
  <p:sldSz cy="5143500" cx="9144000"/>
  <p:notesSz cx="6858000" cy="9144000"/>
  <p:embeddedFontLst>
    <p:embeddedFont>
      <p:font typeface="Roboto"/>
      <p:regular r:id="rId110"/>
      <p:bold r:id="rId111"/>
      <p:italic r:id="rId112"/>
      <p:boldItalic r:id="rId113"/>
    </p:embeddedFont>
    <p:embeddedFont>
      <p:font typeface="Lato"/>
      <p:regular r:id="rId114"/>
      <p:bold r:id="rId115"/>
      <p:italic r:id="rId116"/>
      <p:boldItalic r:id="rId117"/>
    </p:embeddedFont>
    <p:embeddedFont>
      <p:font typeface="Lora"/>
      <p:regular r:id="rId118"/>
      <p:bold r:id="rId119"/>
      <p:italic r:id="rId120"/>
      <p:boldItalic r:id="rId121"/>
    </p:embeddedFont>
    <p:embeddedFont>
      <p:font typeface="Helvetica Neue"/>
      <p:regular r:id="rId122"/>
      <p:bold r:id="rId123"/>
      <p:italic r:id="rId124"/>
      <p:boldItalic r:id="rId1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Lora-boldItalic.fntdata"/><Relationship Id="rId25" Type="http://schemas.openxmlformats.org/officeDocument/2006/relationships/slide" Target="slides/slide19.xml"/><Relationship Id="rId120" Type="http://schemas.openxmlformats.org/officeDocument/2006/relationships/font" Target="fonts/Lora-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HelveticaNeue-boldItalic.fntdata"/><Relationship Id="rId29" Type="http://schemas.openxmlformats.org/officeDocument/2006/relationships/slide" Target="slides/slide23.xml"/><Relationship Id="rId124" Type="http://schemas.openxmlformats.org/officeDocument/2006/relationships/font" Target="fonts/HelveticaNeue-italic.fntdata"/><Relationship Id="rId123" Type="http://schemas.openxmlformats.org/officeDocument/2006/relationships/font" Target="fonts/HelveticaNeue-bold.fntdata"/><Relationship Id="rId122" Type="http://schemas.openxmlformats.org/officeDocument/2006/relationships/font" Target="fonts/HelveticaNeue-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Lora-regular.fntdata"/><Relationship Id="rId117" Type="http://schemas.openxmlformats.org/officeDocument/2006/relationships/font" Target="fonts/Lato-boldItalic.fntdata"/><Relationship Id="rId116" Type="http://schemas.openxmlformats.org/officeDocument/2006/relationships/font" Target="fonts/Lato-italic.fntdata"/><Relationship Id="rId115" Type="http://schemas.openxmlformats.org/officeDocument/2006/relationships/font" Target="fonts/Lato-bold.fntdata"/><Relationship Id="rId119" Type="http://schemas.openxmlformats.org/officeDocument/2006/relationships/font" Target="fonts/Lora-bold.fntdata"/><Relationship Id="rId15" Type="http://schemas.openxmlformats.org/officeDocument/2006/relationships/slide" Target="slides/slide9.xml"/><Relationship Id="rId110" Type="http://schemas.openxmlformats.org/officeDocument/2006/relationships/font" Target="fonts/Roboto-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Lato-regular.fntdata"/><Relationship Id="rId18" Type="http://schemas.openxmlformats.org/officeDocument/2006/relationships/slide" Target="slides/slide12.xml"/><Relationship Id="rId113" Type="http://schemas.openxmlformats.org/officeDocument/2006/relationships/font" Target="fonts/Roboto-boldItalic.fntdata"/><Relationship Id="rId112" Type="http://schemas.openxmlformats.org/officeDocument/2006/relationships/font" Target="fonts/Roboto-italic.fntdata"/><Relationship Id="rId111" Type="http://schemas.openxmlformats.org/officeDocument/2006/relationships/font" Target="fonts/Roboto-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who.int/classifications/icf/en/"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sarawb.com/" TargetMode="External"/><Relationship Id="rId3" Type="http://schemas.openxmlformats.org/officeDocument/2006/relationships/hyperlink" Target="http://www.sarawb.com/technically-wrong/" TargetMode="External"/><Relationship Id="rId4" Type="http://schemas.openxmlformats.org/officeDocument/2006/relationships/hyperlink" Target="http://www.sarawb.com/technically-wron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arah_federman"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ayfindr.net/" TargetMode="External"/><Relationship Id="rId3" Type="http://schemas.openxmlformats.org/officeDocument/2006/relationships/hyperlink" Target="https://www.microsoft.com/en-us/seeing-ai/"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WAI/WCAG20/quickref/"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da.gov/2010ADAstandards_index.htm"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ownload.microsoft.com/download/B/0/D/B0D4BF87-09CE-4417-8F28-D60703D672ED/INCLUSIVE_TOOLKIT_MANUAL_FINAL.pdf"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osenfeldmedia.com/a-web-for-everyone/personas-for-accessible-ux/"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ownload.microsoft.com/download/B/0/D/B0D4BF87-09CE-4417-8F28-D60703D672ED/INCLUSIVE_TOOLKIT_MANUAL_FINAL.pdf"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unchbase.com/organization/microsoft"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itpress.mit.edu/books/mismatch" TargetMode="External"/><Relationship Id="rId3" Type="http://schemas.openxmlformats.org/officeDocument/2006/relationships/hyperlink" Target="http://www.amazon.com/Mismatch-Inclusion-Simplicity-Technology-Business/dp/0262038889/ref=as_li_bk_tl/?tag=fastcomp08-20&amp;linkId=817c06ce11fb4a49bc032382417f7597&amp;linkCode=kt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S94ALq" TargetMode="External"/><Relationship Id="rId3" Type="http://schemas.openxmlformats.org/officeDocument/2006/relationships/hyperlink" Target="https://bit.ly/2S94ALq"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w3.org/TR/UNDERSTANDING-WCAG20/intro.html"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salesforce-ux/7-things-every-designer-needs-to-know-about-accessibility-64f105f0881b"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1" Type="http://schemas.openxmlformats.org/officeDocument/2006/relationships/hyperlink" Target="https://www.w3.org/TR/UNDERSTANDING-WCAG20/keyboard-operation-keyboard-operable.html" TargetMode="External"/><Relationship Id="rId10" Type="http://schemas.openxmlformats.org/officeDocument/2006/relationships/hyperlink" Target="https://accessibility.oit.ncsu.edu/it-accessibility-at-nc-state/developers/accessibility-handbook/aria-landmarks/" TargetMode="External"/><Relationship Id="rId13" Type="http://schemas.openxmlformats.org/officeDocument/2006/relationships/hyperlink" Target="https://www.w3.org/TR/UNDERSTANDING-WCAG20/navigation-mechanisms-focus-visible.html" TargetMode="External"/><Relationship Id="rId12" Type="http://schemas.openxmlformats.org/officeDocument/2006/relationships/hyperlink" Target="https://www.w3.org/TR/UNDERSTANDING-WCAG20/navigation-mechanisms-focus-visible.html" TargetMode="External"/><Relationship Id="rId1" Type="http://schemas.openxmlformats.org/officeDocument/2006/relationships/notesMaster" Target="../notesMasters/notesMaster1.xml"/><Relationship Id="rId2" Type="http://schemas.openxmlformats.org/officeDocument/2006/relationships/hyperlink" Target="https://webaim.org/techniques/semanticstructure/" TargetMode="External"/><Relationship Id="rId3" Type="http://schemas.openxmlformats.org/officeDocument/2006/relationships/hyperlink" Target="https://webaim.org/techniques/semanticstructure/" TargetMode="External"/><Relationship Id="rId4" Type="http://schemas.openxmlformats.org/officeDocument/2006/relationships/hyperlink" Target="https://www.w3.org/WAI/WCAG21/Understanding/multiple-ways.html" TargetMode="External"/><Relationship Id="rId9" Type="http://schemas.openxmlformats.org/officeDocument/2006/relationships/hyperlink" Target="https://www.w3.org/TR/UNDERSTANDING-WCAG20/visual-audio-contrast-without-color.html" TargetMode="External"/><Relationship Id="rId15" Type="http://schemas.openxmlformats.org/officeDocument/2006/relationships/hyperlink" Target="https://www.w3.org/WAI/WCAG21/Understanding/link-purpose-in-context.html" TargetMode="External"/><Relationship Id="rId14" Type="http://schemas.openxmlformats.org/officeDocument/2006/relationships/hyperlink" Target="https://www.w3.org/WAI/WCAG21/Understanding/link-purpose-in-context.html" TargetMode="External"/><Relationship Id="rId5" Type="http://schemas.openxmlformats.org/officeDocument/2006/relationships/hyperlink" Target="https://www.w3.org/WAI/WCAG21/Understanding/sensory-characteristics.html" TargetMode="External"/><Relationship Id="rId6" Type="http://schemas.openxmlformats.org/officeDocument/2006/relationships/hyperlink" Target="https://www.w3.org/WAI/WCAG21/Understanding/sensory-characteristics.html" TargetMode="External"/><Relationship Id="rId7" Type="http://schemas.openxmlformats.org/officeDocument/2006/relationships/hyperlink" Target="https://twitter.com/trello/status/543420024166174721?lang=en" TargetMode="External"/><Relationship Id="rId8" Type="http://schemas.openxmlformats.org/officeDocument/2006/relationships/hyperlink" Target="http://colororacle.or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1" Type="http://schemas.openxmlformats.org/officeDocument/2006/relationships/hyperlink" Target="https://www.nngroup.com/articles/form-design-placeholders/" TargetMode="External"/><Relationship Id="rId10" Type="http://schemas.openxmlformats.org/officeDocument/2006/relationships/hyperlink" Target="https://www.w3.org/TR/UNDERSTANDING-WCAG20/visual-audio-contrast-contrast.html" TargetMode="External"/><Relationship Id="rId13" Type="http://schemas.openxmlformats.org/officeDocument/2006/relationships/hyperlink" Target="https://www.w3.org/TR/WCAG21/#dfn-text-alternative" TargetMode="External"/><Relationship Id="rId12" Type="http://schemas.openxmlformats.org/officeDocument/2006/relationships/hyperlink" Target="https://webaim.org/techniques/forms/" TargetMode="External"/><Relationship Id="rId1" Type="http://schemas.openxmlformats.org/officeDocument/2006/relationships/notesMaster" Target="../notesMasters/notesMaster1.xml"/><Relationship Id="rId2" Type="http://schemas.openxmlformats.org/officeDocument/2006/relationships/hyperlink" Target="https://petapixel.com/2016/09/23/googles-image-captioning-ai-can-describe-photos-94-accuracy/" TargetMode="External"/><Relationship Id="rId3" Type="http://schemas.openxmlformats.org/officeDocument/2006/relationships/hyperlink" Target="https://www.w3.org/TR/WCAG20-TECHS/H37.html" TargetMode="External"/><Relationship Id="rId4" Type="http://schemas.openxmlformats.org/officeDocument/2006/relationships/hyperlink" Target="http://www.who.int/en/news-room/fact-sheets/detail/blindness-and-visual-impairment" TargetMode="External"/><Relationship Id="rId9" Type="http://schemas.openxmlformats.org/officeDocument/2006/relationships/hyperlink" Target="https://www.w3.org/TR/UNDERSTANDING-WCAG20/conformance.html#uc-levels-head" TargetMode="External"/><Relationship Id="rId5" Type="http://schemas.openxmlformats.org/officeDocument/2006/relationships/hyperlink" Target="https://www.w3.org/TR/UNDERSTANDING-WCAG20/visual-audio-contrast-contrast.html" TargetMode="External"/><Relationship Id="rId6" Type="http://schemas.openxmlformats.org/officeDocument/2006/relationships/hyperlink" Target="https://en.wikipedia.org/wiki/Contrast_ratio" TargetMode="External"/><Relationship Id="rId7" Type="http://schemas.openxmlformats.org/officeDocument/2006/relationships/hyperlink" Target="https://usecontrast.com/" TargetMode="External"/><Relationship Id="rId8" Type="http://schemas.openxmlformats.org/officeDocument/2006/relationships/hyperlink" Target="https://webaim.org/resources/contrastchecker/" TargetMode="Externa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jamieknight"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hopify.com/partners/blog/inclusive-design#" TargetMode="External"/><Relationship Id="rId3" Type="http://schemas.openxmlformats.org/officeDocument/2006/relationships/hyperlink" Target="https://signalvnoise.com/posts/3047-the-obvious-the-easy-and-the-possible"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cfunn" TargetMode="External"/><Relationship Id="rId3" Type="http://schemas.openxmlformats.org/officeDocument/2006/relationships/hyperlink" Target="https://www.shopify.com/partners/blog/design-sprint"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asilis.nl/" TargetMode="External"/><Relationship Id="rId3" Type="http://schemas.openxmlformats.org/officeDocument/2006/relationships/hyperlink" Target="https://vasilis.nl/research/2017/12/methods-of-crisis/"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IvanaMcConnell" TargetMode="External"/><Relationship Id="rId3" Type="http://schemas.openxmlformats.org/officeDocument/2006/relationships/hyperlink" Target="https://customer.io/" TargetMode="Externa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hellofisher" TargetMode="External"/><Relationship Id="rId3" Type="http://schemas.openxmlformats.org/officeDocument/2006/relationships/hyperlink" Target="https://republicofquality.com/" TargetMode="External"/><Relationship Id="rId4" Type="http://schemas.openxmlformats.org/officeDocument/2006/relationships/hyperlink" Target="https://www.shopify.com/partners/blog/inclusive-design#" TargetMode="Externa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USA2DAY" TargetMode="External"/><Relationship Id="rId3" Type="http://schemas.openxmlformats.org/officeDocument/2006/relationships/hyperlink" Target="https://abilitynet.org.uk/" TargetMode="Externa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fb.org/default.aspx" TargetMode="External"/><Relationship Id="rId3" Type="http://schemas.openxmlformats.org/officeDocument/2006/relationships/hyperlink" Target="https://www.reddit.com/r/ColorBlind/"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90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0931c9e4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0931c9e4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sz="1200">
                <a:solidFill>
                  <a:schemeClr val="dk1"/>
                </a:solidFill>
                <a:latin typeface="Lora"/>
                <a:ea typeface="Lora"/>
                <a:cs typeface="Lora"/>
                <a:sym typeface="Lora"/>
              </a:rPr>
              <a:t>According to the </a:t>
            </a:r>
            <a:r>
              <a:rPr lang="fr-CA" sz="1200">
                <a:solidFill>
                  <a:schemeClr val="hlink"/>
                </a:solidFill>
                <a:uFill>
                  <a:noFill/>
                </a:uFill>
                <a:latin typeface="Lora"/>
                <a:ea typeface="Lora"/>
                <a:cs typeface="Lora"/>
                <a:sym typeface="Lora"/>
                <a:hlinkClick r:id="rId2"/>
              </a:rPr>
              <a:t>World Health Organization</a:t>
            </a:r>
            <a:r>
              <a:rPr lang="fr-CA" sz="1200">
                <a:solidFill>
                  <a:schemeClr val="dk1"/>
                </a:solidFill>
                <a:latin typeface="Lora"/>
                <a:ea typeface="Lora"/>
                <a:cs typeface="Lora"/>
                <a:sym typeface="Lora"/>
              </a:rPr>
              <a:t>, a disability is a combination of one’s impairment, a poorly designed environment (or product), and one’s inability to participate. Through my research and interviews over the years, it became clear to me that PWDs don’t find their disability a hindrance to live a good life. It is the man-made world they find to be disabling.</a:t>
            </a:r>
            <a:endParaRPr sz="1200">
              <a:solidFill>
                <a:schemeClr val="dk1"/>
              </a:solidFill>
              <a:latin typeface="Lora"/>
              <a:ea typeface="Lora"/>
              <a:cs typeface="Lora"/>
              <a:sym typeface="Lora"/>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ora"/>
              <a:ea typeface="Lora"/>
              <a:cs typeface="Lora"/>
              <a:sym typeface="Lora"/>
            </a:endParaRPr>
          </a:p>
          <a:p>
            <a:pPr indent="0" lvl="0" marL="292100" marR="292100" rtl="0" algn="l">
              <a:lnSpc>
                <a:spcPct val="115000"/>
              </a:lnSpc>
              <a:spcBef>
                <a:spcPts val="0"/>
              </a:spcBef>
              <a:spcAft>
                <a:spcPts val="0"/>
              </a:spcAft>
              <a:buClr>
                <a:schemeClr val="dk1"/>
              </a:buClr>
              <a:buSzPts val="1100"/>
              <a:buFont typeface="Arial"/>
              <a:buNone/>
            </a:pPr>
            <a:r>
              <a:rPr b="1" lang="fr-CA" sz="1200">
                <a:solidFill>
                  <a:schemeClr val="dk1"/>
                </a:solidFill>
                <a:latin typeface="Lora"/>
                <a:ea typeface="Lora"/>
                <a:cs typeface="Lora"/>
                <a:sym typeface="Lora"/>
              </a:rPr>
              <a:t>For example:</a:t>
            </a:r>
            <a:r>
              <a:rPr lang="fr-CA" sz="1200">
                <a:solidFill>
                  <a:schemeClr val="dk1"/>
                </a:solidFill>
                <a:latin typeface="Lora"/>
                <a:ea typeface="Lora"/>
                <a:cs typeface="Lora"/>
                <a:sym typeface="Lora"/>
              </a:rPr>
              <a:t> If a wheelchair user is fully qualified for a position in several companies, but their office buildings are not wheelchair-friendly, the wheelchair user is prevented from having an equal opportunity to earn a living. The job applicant’s impairment is not the problem, it is the poorly designed environment and the non-inclusive mindset of society.</a:t>
            </a:r>
            <a:endParaRPr sz="1200">
              <a:solidFill>
                <a:schemeClr val="dk1"/>
              </a:solidFill>
              <a:latin typeface="Lora"/>
              <a:ea typeface="Lora"/>
              <a:cs typeface="Lora"/>
              <a:sym typeface="Lora"/>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g4ffd360743_0_18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4" name="Google Shape;904;g4ffd360743_0_18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4ffd360743_0_18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4ffd360743_0_18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1" name="Google Shape;921;p17:notes"/>
          <p:cNvSpPr txBox="1"/>
          <p:nvPr>
            <p:ph idx="12" type="sldNum"/>
          </p:nvPr>
        </p:nvSpPr>
        <p:spPr>
          <a:xfrm>
            <a:off x="3884613" y="8685213"/>
            <a:ext cx="2971800" cy="4587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fr-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4ffd360743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4ffd360743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solidFill>
                  <a:schemeClr val="dk1"/>
                </a:solidFill>
              </a:rPr>
              <a:t>Every decision we make can raise or lower barriers to participation in society. It’s our collective responsibility to lower these barriers though inclusive products, services, environments, and experiences.</a:t>
            </a:r>
            <a:br>
              <a:rPr lang="fr-CA">
                <a:solidFill>
                  <a:schemeClr val="dk1"/>
                </a:solidFill>
              </a:rPr>
            </a:br>
            <a:br>
              <a:rPr lang="fr-CA">
                <a:solidFill>
                  <a:schemeClr val="dk1"/>
                </a:solidFill>
              </a:rPr>
            </a:br>
            <a:r>
              <a:rPr lang="fr-CA">
                <a:solidFill>
                  <a:srgbClr val="333333"/>
                </a:solidFill>
              </a:rPr>
              <a:t>Think about a time when you really needed to send a text message but your hands were busy. Maybe you were washing the dishes, which meant your hands were soapy and wet, making it difficult to use the touchscreen. Instances like these are common but they aren’t constant. You’re not perpetually washing dishes.</a:t>
            </a:r>
            <a:endParaRPr>
              <a:solidFill>
                <a:srgbClr val="333333"/>
              </a:solidFill>
            </a:endParaRPr>
          </a:p>
          <a:p>
            <a:pPr indent="0" lvl="0" marL="0" rtl="0" algn="l">
              <a:spcBef>
                <a:spcPts val="0"/>
              </a:spcBef>
              <a:spcAft>
                <a:spcPts val="0"/>
              </a:spcAft>
              <a:buNone/>
            </a:pPr>
            <a:br>
              <a:rPr lang="fr-CA">
                <a:solidFill>
                  <a:srgbClr val="333333"/>
                </a:solidFill>
              </a:rPr>
            </a:br>
            <a:r>
              <a:rPr lang="fr-CA">
                <a:solidFill>
                  <a:srgbClr val="333333"/>
                </a:solidFill>
              </a:rPr>
              <a:t>Now, ask yourself, “What if my hands were always busy? What if I couldn’t use my hands at all?”</a:t>
            </a:r>
            <a:endParaRPr>
              <a:solidFill>
                <a:srgbClr val="333333"/>
              </a:solidFill>
            </a:endParaRPr>
          </a:p>
          <a:p>
            <a:pPr indent="0" lvl="0" marL="0" rtl="0" algn="l">
              <a:spcBef>
                <a:spcPts val="0"/>
              </a:spcBef>
              <a:spcAft>
                <a:spcPts val="0"/>
              </a:spcAft>
              <a:buNone/>
            </a:pPr>
            <a:br>
              <a:rPr lang="fr-CA">
                <a:solidFill>
                  <a:srgbClr val="333333"/>
                </a:solidFill>
              </a:rPr>
            </a:br>
            <a:r>
              <a:rPr lang="fr-CA">
                <a:solidFill>
                  <a:srgbClr val="333333"/>
                </a:solidFill>
              </a:rPr>
              <a:t>Empathy should be at the heart of all User Experience design. The first step to building it is to think about the times when you’re not able to do the tasks you typically can. Those times can be frustrating, but they’re informative, as well. Inclusive Design aims to solve those frustrations, for all people, by looking at each problem from different perspectives.</a:t>
            </a:r>
            <a:endParaRPr>
              <a:solidFill>
                <a:srgbClr val="333333"/>
              </a:solidFill>
            </a:endParaRPr>
          </a:p>
          <a:p>
            <a:pPr indent="0" lvl="0" marL="0" rtl="0" algn="l">
              <a:spcBef>
                <a:spcPts val="0"/>
              </a:spcBef>
              <a:spcAft>
                <a:spcPts val="0"/>
              </a:spcAft>
              <a:buNone/>
            </a:pPr>
            <a:br>
              <a:rPr lang="fr-CA">
                <a:solidFill>
                  <a:srgbClr val="333333"/>
                </a:solidFill>
              </a:rPr>
            </a:br>
            <a:r>
              <a:rPr lang="fr-CA">
                <a:solidFill>
                  <a:srgbClr val="333333"/>
                </a:solidFill>
              </a:rPr>
              <a:t>By creating features that account for those times when you can’t use your product the way you typically do, you end up creating for people who may not be able to use it at all. This allows more people to use your product, more often. In the case of websites, the outcome could mean more traffic, which in turn potentially means more revenue.</a:t>
            </a:r>
            <a:endParaRPr>
              <a:solidFill>
                <a:srgbClr val="333333"/>
              </a:solidFill>
            </a:endParaRPr>
          </a:p>
          <a:p>
            <a:pPr indent="0" lvl="0" marL="0" rtl="0" algn="l">
              <a:spcBef>
                <a:spcPts val="0"/>
              </a:spcBef>
              <a:spcAft>
                <a:spcPts val="0"/>
              </a:spcAft>
              <a:buNone/>
            </a:pPr>
            <a:br>
              <a:rPr lang="fr-CA">
                <a:solidFill>
                  <a:srgbClr val="333333"/>
                </a:solidFill>
              </a:rPr>
            </a:br>
            <a:r>
              <a:rPr lang="fr-CA">
                <a:solidFill>
                  <a:srgbClr val="333333"/>
                </a:solidFill>
              </a:rPr>
              <a:t>Also consider that word of mouth is the most influential marketing strategy, thus it can also be the most damaging. If you don’t create accessible features for your site or product, potential users may not spread the word about it. You may end up isolating people who may otherwise become your best advocates. Worse, they may actively avoid it and suggest others do the same.</a:t>
            </a:r>
            <a:endParaRPr>
              <a:solidFill>
                <a:srgbClr val="333333"/>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ffd360743_0_2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4ffd360743_0_2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4ffd360743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4ffd360743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rgbClr val="333333"/>
                </a:solidFill>
              </a:rPr>
              <a:t>For example, when building websites, consider how not everyone can control their computers the way you do. They may not be able to see the screen at all or may not have the mobility to push a mouse.</a:t>
            </a:r>
            <a:endParaRPr>
              <a:solidFill>
                <a:srgbClr val="333333"/>
              </a:solidFill>
            </a:endParaRPr>
          </a:p>
          <a:p>
            <a:pPr indent="0" lvl="0" marL="0" rtl="0" algn="l">
              <a:spcBef>
                <a:spcPts val="0"/>
              </a:spcBef>
              <a:spcAft>
                <a:spcPts val="0"/>
              </a:spcAft>
              <a:buClr>
                <a:schemeClr val="dk1"/>
              </a:buClr>
              <a:buSzPts val="1100"/>
              <a:buFont typeface="Arial"/>
              <a:buNone/>
            </a:pPr>
            <a:r>
              <a:rPr lang="fr-CA">
                <a:solidFill>
                  <a:srgbClr val="333333"/>
                </a:solidFill>
              </a:rPr>
              <a:t>Inclusive Design is more than meeting accessibility compliance. It is much more than simply checking a few boxes to make sure colour and contrast ratios meet standards. Inclusive Design starts at the very beginning of any project, before pixels get pushed, before pens even hit sketchbooks.</a:t>
            </a:r>
            <a:endParaRPr>
              <a:solidFill>
                <a:srgbClr val="333333"/>
              </a:solidFill>
            </a:endParaRPr>
          </a:p>
          <a:p>
            <a:pPr indent="0" lvl="0" marL="0" rtl="0" algn="l">
              <a:spcBef>
                <a:spcPts val="0"/>
              </a:spcBef>
              <a:spcAft>
                <a:spcPts val="0"/>
              </a:spcAft>
              <a:buClr>
                <a:schemeClr val="dk1"/>
              </a:buClr>
              <a:buSzPts val="1100"/>
              <a:buFont typeface="Arial"/>
              <a:buNone/>
            </a:pPr>
            <a:br>
              <a:rPr lang="fr-CA">
                <a:solidFill>
                  <a:srgbClr val="333333"/>
                </a:solidFill>
              </a:rPr>
            </a:br>
            <a:r>
              <a:rPr lang="fr-CA">
                <a:solidFill>
                  <a:srgbClr val="333333"/>
                </a:solidFill>
              </a:rPr>
              <a:t>Let’s take the previous thought experiment a step further. At the beginning of your next project consider asking, “How would this product work if I couldn’t see it? What if I couldn’t touch it, or move it? What if I couldn’t hear it, taste it, smell it?” This will help you think about people's pain points and usages differently, lending some guiding principles toward the design of your product.</a:t>
            </a:r>
            <a:endParaRPr>
              <a:solidFill>
                <a:srgbClr val="333333"/>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50931c9e4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50931c9e4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CA" sz="1400">
                <a:solidFill>
                  <a:schemeClr val="dk1"/>
                </a:solidFill>
              </a:rPr>
              <a:t>It’s also a shift in our mindset, methods, and behaviors. What we design is a byproductof how we design. Measuring the benefitsincludes measuring the shift in our culture and ourselves.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b="1" sz="2800">
              <a:solidFill>
                <a:schemeClr val="dk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4ffd360743_0_2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4ffd360743_0_2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700"/>
              </a:spcBef>
              <a:spcAft>
                <a:spcPts val="0"/>
              </a:spcAft>
              <a:buClr>
                <a:schemeClr val="dk1"/>
              </a:buClr>
              <a:buSzPts val="1100"/>
              <a:buFont typeface="Arial"/>
              <a:buNone/>
            </a:pPr>
            <a:r>
              <a:rPr lang="fr-CA">
                <a:solidFill>
                  <a:srgbClr val="2A2C2E"/>
                </a:solidFill>
              </a:rPr>
              <a:t>Content strategist and UX expert </a:t>
            </a:r>
            <a:r>
              <a:rPr lang="fr-CA" u="sng">
                <a:solidFill>
                  <a:srgbClr val="1155CC"/>
                </a:solidFill>
                <a:hlinkClick r:id="rId2"/>
              </a:rPr>
              <a:t>Sara Wachter-Boettcher</a:t>
            </a:r>
            <a:r>
              <a:rPr lang="fr-CA">
                <a:solidFill>
                  <a:srgbClr val="2A2C2E"/>
                </a:solidFill>
              </a:rPr>
              <a:t>, author of </a:t>
            </a:r>
            <a:r>
              <a:rPr i="1" lang="fr-CA" u="sng">
                <a:solidFill>
                  <a:srgbClr val="1155CC"/>
                </a:solidFill>
                <a:hlinkClick r:id="rId3"/>
              </a:rPr>
              <a:t>Technically Wrong:</a:t>
            </a:r>
            <a:r>
              <a:rPr i="1" lang="fr-CA">
                <a:solidFill>
                  <a:srgbClr val="2A2C2E"/>
                </a:solidFill>
              </a:rPr>
              <a:t> </a:t>
            </a:r>
            <a:r>
              <a:rPr i="1" lang="fr-CA" u="sng">
                <a:solidFill>
                  <a:srgbClr val="1155CC"/>
                </a:solidFill>
                <a:hlinkClick r:id="rId4"/>
              </a:rPr>
              <a:t>Sexist Apps, Biased Algorithms, and Other Threats of Toxic Tech</a:t>
            </a:r>
            <a:r>
              <a:rPr lang="fr-CA">
                <a:solidFill>
                  <a:srgbClr val="2A2C2E"/>
                </a:solidFill>
              </a:rPr>
              <a:t>, argued that we all make assumptions in our work and life. This is normal, but when we don’t take stock of what those assumptions are and how they might impact others, we can leave people out and not even realize it.</a:t>
            </a:r>
            <a:br>
              <a:rPr lang="fr-CA">
                <a:solidFill>
                  <a:srgbClr val="2A2C2E"/>
                </a:solidFill>
              </a:rPr>
            </a:br>
            <a:br>
              <a:rPr lang="fr-CA">
                <a:solidFill>
                  <a:srgbClr val="2A2C2E"/>
                </a:solidFill>
              </a:rPr>
            </a:br>
            <a:r>
              <a:rPr lang="fr-CA">
                <a:solidFill>
                  <a:srgbClr val="5C6AC4"/>
                </a:solidFill>
              </a:rPr>
              <a:t>Questioning assumptions means taking what you think is true about your users—for example, that they’ll appreciate your funny, quirky copy, or that they’re sitting at home comfortably scrolling your website on a big screen—and then asking, what if the opposite is true?</a:t>
            </a:r>
            <a:br>
              <a:rPr lang="fr-CA">
                <a:solidFill>
                  <a:srgbClr val="5C6AC4"/>
                </a:solidFill>
              </a:rPr>
            </a:br>
            <a:br>
              <a:rPr lang="fr-CA">
                <a:solidFill>
                  <a:srgbClr val="5C6AC4"/>
                </a:solidFill>
              </a:rPr>
            </a:br>
            <a:r>
              <a:rPr lang="fr-CA">
                <a:solidFill>
                  <a:srgbClr val="2A2C2E"/>
                </a:solidFill>
              </a:rPr>
              <a:t>“Questioning assumptions means taking what you think is true about your users—for example, that they’ll appreciate your funny, quirky copy, or that they’re sitting at home comfortably scrolling your website on a big screen—and then asking, what if the opposite is true?” she explained. “What if our joke comes at a bad time or triggers a bad memory? What if they’re trying to finish a task from their tablet at the airport on five percent battery life and bad wifi? Does this experience still work, or not? How badly does it break?”</a:t>
            </a:r>
            <a:br>
              <a:rPr lang="fr-CA">
                <a:solidFill>
                  <a:srgbClr val="2A2C2E"/>
                </a:solidFill>
              </a:rPr>
            </a:br>
            <a:br>
              <a:rPr lang="fr-CA">
                <a:solidFill>
                  <a:srgbClr val="2A2C2E"/>
                </a:solidFill>
              </a:rPr>
            </a:br>
            <a:r>
              <a:rPr lang="fr-CA">
                <a:solidFill>
                  <a:srgbClr val="2A2C2E"/>
                </a:solidFill>
              </a:rPr>
              <a:t>You’re not going to be perfect every time, Sara advised, but the more you work to recognize your assumptions, the easier it is be more inclusive, more often.</a:t>
            </a:r>
            <a:endParaRPr>
              <a:solidFill>
                <a:srgbClr val="2A2C2E"/>
              </a:solidFill>
            </a:endParaRPr>
          </a:p>
          <a:p>
            <a:pPr indent="0" lvl="0" marL="0" rtl="0" algn="l">
              <a:spcBef>
                <a:spcPts val="41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4ffd360743_0_2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4ffd360743_0_2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700"/>
              </a:spcBef>
              <a:spcAft>
                <a:spcPts val="0"/>
              </a:spcAft>
              <a:buClr>
                <a:schemeClr val="dk1"/>
              </a:buClr>
              <a:buSzPts val="1100"/>
              <a:buFont typeface="Arial"/>
              <a:buNone/>
            </a:pPr>
            <a:r>
              <a:rPr lang="fr-CA">
                <a:solidFill>
                  <a:srgbClr val="212B35"/>
                </a:solidFill>
              </a:rPr>
              <a:t>Remember that inclusive design should be a part of every stage of product development.</a:t>
            </a:r>
            <a:br>
              <a:rPr lang="fr-CA">
                <a:solidFill>
                  <a:srgbClr val="212B35"/>
                </a:solidFill>
              </a:rPr>
            </a:br>
            <a:br>
              <a:rPr lang="fr-CA">
                <a:solidFill>
                  <a:srgbClr val="212B35"/>
                </a:solidFill>
              </a:rPr>
            </a:br>
            <a:r>
              <a:rPr lang="fr-CA">
                <a:solidFill>
                  <a:srgbClr val="2A2C2E"/>
                </a:solidFill>
              </a:rPr>
              <a:t>Inclusive design needs to be considered at every stage when building a product, including strategy, design, and development, highlighted </a:t>
            </a:r>
            <a:r>
              <a:rPr lang="fr-CA" u="sng">
                <a:solidFill>
                  <a:srgbClr val="1155CC"/>
                </a:solidFill>
                <a:hlinkClick r:id="rId2"/>
              </a:rPr>
              <a:t>Sarah Federman</a:t>
            </a:r>
            <a:r>
              <a:rPr lang="fr-CA">
                <a:solidFill>
                  <a:srgbClr val="2A2C2E"/>
                </a:solidFill>
              </a:rPr>
              <a:t>, a design engineer at Adobe.</a:t>
            </a:r>
            <a:br>
              <a:rPr lang="fr-CA">
                <a:solidFill>
                  <a:srgbClr val="2A2C2E"/>
                </a:solidFill>
              </a:rPr>
            </a:br>
            <a:br>
              <a:rPr lang="fr-CA">
                <a:solidFill>
                  <a:srgbClr val="2A2C2E"/>
                </a:solidFill>
              </a:rPr>
            </a:br>
            <a:r>
              <a:rPr lang="fr-CA">
                <a:solidFill>
                  <a:srgbClr val="2A2C2E"/>
                </a:solidFill>
              </a:rPr>
              <a:t>“At the design stage, we need to consider things like documenting expected keyboard interaction and reading order, color contrast, and text and media accessibility,” she recommended. “Project managers need to be tracking this and developers need to know how their app should behave—not just how it looks. It's a shared responsibility across the entire organization.”</a:t>
            </a:r>
            <a:br>
              <a:rPr lang="fr-CA">
                <a:solidFill>
                  <a:srgbClr val="2A2C2E"/>
                </a:solidFill>
              </a:rPr>
            </a:br>
            <a:br>
              <a:rPr lang="fr-CA">
                <a:solidFill>
                  <a:srgbClr val="2A2C2E"/>
                </a:solidFill>
              </a:rPr>
            </a:br>
            <a:r>
              <a:rPr lang="fr-CA">
                <a:solidFill>
                  <a:srgbClr val="5C6AC4"/>
                </a:solidFill>
              </a:rPr>
              <a:t>If you do an amazing job documenting keyboard accessibility but a developer never sees it or it was implemented incorrectly, your work ends up having little value for your end users. Communication and follow-through is really key to delivering a great inclusive experience.</a:t>
            </a:r>
            <a:br>
              <a:rPr lang="fr-CA">
                <a:solidFill>
                  <a:srgbClr val="5C6AC4"/>
                </a:solidFill>
              </a:rPr>
            </a:br>
            <a:br>
              <a:rPr lang="fr-CA">
                <a:solidFill>
                  <a:srgbClr val="5C6AC4"/>
                </a:solidFill>
              </a:rPr>
            </a:br>
            <a:r>
              <a:rPr lang="fr-CA">
                <a:solidFill>
                  <a:srgbClr val="2A2C2E"/>
                </a:solidFill>
              </a:rPr>
              <a:t>“If you do an amazing job documenting keyboard accessibility but a developer never sees it or it was implemented incorrectly, your work ends up having little value for your end users. Communication and follow-through is really key to delivering a great inclusive experience.”</a:t>
            </a:r>
            <a:endParaRPr>
              <a:solidFill>
                <a:srgbClr val="2A2C2E"/>
              </a:solidFill>
            </a:endParaRPr>
          </a:p>
          <a:p>
            <a:pPr indent="0" lvl="0" marL="0" rtl="0" algn="l">
              <a:spcBef>
                <a:spcPts val="41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ffd360743_0_2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4ffd360743_0_2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200"/>
              </a:spcBef>
              <a:spcAft>
                <a:spcPts val="0"/>
              </a:spcAft>
              <a:buClr>
                <a:schemeClr val="dk1"/>
              </a:buClr>
              <a:buSzPts val="1100"/>
              <a:buFont typeface="Arial"/>
              <a:buNone/>
            </a:pPr>
            <a:r>
              <a:rPr b="1" lang="fr-CA">
                <a:solidFill>
                  <a:schemeClr val="dk1"/>
                </a:solidFill>
              </a:rPr>
              <a:t>Talk to users</a:t>
            </a:r>
            <a:br>
              <a:rPr lang="fr-CA">
                <a:solidFill>
                  <a:schemeClr val="dk1"/>
                </a:solidFill>
              </a:rPr>
            </a:br>
            <a:r>
              <a:rPr lang="fr-CA">
                <a:solidFill>
                  <a:schemeClr val="dk1"/>
                </a:solidFill>
              </a:rPr>
              <a:t>Talk to users</a:t>
            </a:r>
            <a:br>
              <a:rPr lang="fr-CA">
                <a:solidFill>
                  <a:schemeClr val="dk1"/>
                </a:solidFill>
              </a:rPr>
            </a:br>
            <a:r>
              <a:rPr lang="fr-CA">
                <a:solidFill>
                  <a:schemeClr val="dk1"/>
                </a:solidFill>
              </a:rPr>
              <a:t>Listen to their concerns</a:t>
            </a:r>
            <a:br>
              <a:rPr lang="fr-CA">
                <a:solidFill>
                  <a:schemeClr val="dk1"/>
                </a:solidFill>
              </a:rPr>
            </a:br>
            <a:r>
              <a:rPr lang="fr-CA">
                <a:solidFill>
                  <a:schemeClr val="dk1"/>
                </a:solidFill>
              </a:rPr>
              <a:t>Respect their capacities</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Inclusive design extends the benefits of good accessibility to a wider audience. </a:t>
            </a:r>
            <a:r>
              <a:rPr i="1" lang="fr-CA">
                <a:solidFill>
                  <a:schemeClr val="dk1"/>
                </a:solidFill>
              </a:rPr>
              <a:t>Bad inclusive design compromises good accessibility.</a:t>
            </a:r>
            <a:endParaRPr i="1">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Don’t make something cool if it reduces access to users with essential needs. If you do want a good inclusive design story then there are lots of them in Audio design.</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rgbClr val="1155CC"/>
                </a:solidFill>
                <a:uFill>
                  <a:noFill/>
                </a:uFill>
                <a:hlinkClick r:id="rId2"/>
              </a:rPr>
              <a:t>Wayfindr</a:t>
            </a:r>
            <a:r>
              <a:rPr lang="fr-CA">
                <a:solidFill>
                  <a:schemeClr val="dk1"/>
                </a:solidFill>
              </a:rPr>
              <a:t> and </a:t>
            </a:r>
            <a:r>
              <a:rPr lang="fr-CA">
                <a:solidFill>
                  <a:srgbClr val="1155CC"/>
                </a:solidFill>
                <a:uFill>
                  <a:noFill/>
                </a:uFill>
                <a:hlinkClick r:id="rId3"/>
              </a:rPr>
              <a:t>SeeingAI</a:t>
            </a:r>
            <a:r>
              <a:rPr lang="fr-CA">
                <a:solidFill>
                  <a:schemeClr val="dk1"/>
                </a:solidFill>
              </a:rPr>
              <a:t> are both products developed with people with visual impairments that have great futures due to their inclusive design for everyone.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ffd360743_0_2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4ffd360743_0_2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4ffd360743_0_2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4ffd360743_0_2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4ffd360743_0_2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4ffd360743_0_2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4ffd360743_0_2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4ffd360743_0_2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4ffd360743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4ffd360743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2000"/>
              </a:lnSpc>
              <a:spcBef>
                <a:spcPts val="2300"/>
              </a:spcBef>
              <a:spcAft>
                <a:spcPts val="0"/>
              </a:spcAft>
              <a:buClr>
                <a:schemeClr val="dk1"/>
              </a:buClr>
              <a:buSzPts val="1100"/>
              <a:buFont typeface="Arial"/>
              <a:buNone/>
            </a:pPr>
            <a:r>
              <a:rPr b="1" lang="fr-CA" sz="1950">
                <a:solidFill>
                  <a:schemeClr val="dk1"/>
                </a:solidFill>
              </a:rPr>
              <a:t>Learn from diversity</a:t>
            </a:r>
            <a:endParaRPr b="1" sz="1950">
              <a:solidFill>
                <a:schemeClr val="dk1"/>
              </a:solidFill>
            </a:endParaRPr>
          </a:p>
          <a:p>
            <a:pPr indent="0" lvl="0" marL="0" rtl="0" algn="l">
              <a:lnSpc>
                <a:spcPct val="158000"/>
              </a:lnSpc>
              <a:spcBef>
                <a:spcPts val="500"/>
              </a:spcBef>
              <a:spcAft>
                <a:spcPts val="0"/>
              </a:spcAft>
              <a:buClr>
                <a:schemeClr val="dk1"/>
              </a:buClr>
              <a:buSzPts val="1100"/>
              <a:buFont typeface="Arial"/>
              <a:buNone/>
            </a:pPr>
            <a:r>
              <a:rPr lang="fr-CA" sz="1600">
                <a:solidFill>
                  <a:schemeClr val="dk1"/>
                </a:solidFill>
                <a:latin typeface="Georgia"/>
                <a:ea typeface="Georgia"/>
                <a:cs typeface="Georgia"/>
                <a:sym typeface="Georgia"/>
              </a:rPr>
              <a:t>People adapt to diversity in unexpected ways. Putting people in the centre of the design process from the start lets us to gather valuable insights which would not have been considered else.</a:t>
            </a:r>
            <a:endParaRPr sz="1600">
              <a:solidFill>
                <a:schemeClr val="dk1"/>
              </a:solidFill>
              <a:latin typeface="Georgia"/>
              <a:ea typeface="Georgia"/>
              <a:cs typeface="Georgia"/>
              <a:sym typeface="Georgia"/>
            </a:endParaRPr>
          </a:p>
          <a:p>
            <a:pPr indent="0" lvl="0" marL="0" rtl="0" algn="l">
              <a:lnSpc>
                <a:spcPct val="122000"/>
              </a:lnSpc>
              <a:spcBef>
                <a:spcPts val="2300"/>
              </a:spcBef>
              <a:spcAft>
                <a:spcPts val="0"/>
              </a:spcAft>
              <a:buClr>
                <a:schemeClr val="dk1"/>
              </a:buClr>
              <a:buSzPts val="1100"/>
              <a:buFont typeface="Arial"/>
              <a:buNone/>
            </a:pPr>
            <a:r>
              <a:rPr b="1" lang="fr-CA" sz="1950">
                <a:solidFill>
                  <a:schemeClr val="dk1"/>
                </a:solidFill>
              </a:rPr>
              <a:t>Solve for one, extend to many</a:t>
            </a:r>
            <a:endParaRPr b="1" sz="1950">
              <a:solidFill>
                <a:schemeClr val="dk1"/>
              </a:solidFill>
            </a:endParaRPr>
          </a:p>
          <a:p>
            <a:pPr indent="0" lvl="0" marL="0" rtl="0" algn="l">
              <a:lnSpc>
                <a:spcPct val="158000"/>
              </a:lnSpc>
              <a:spcBef>
                <a:spcPts val="500"/>
              </a:spcBef>
              <a:spcAft>
                <a:spcPts val="0"/>
              </a:spcAft>
              <a:buClr>
                <a:schemeClr val="dk1"/>
              </a:buClr>
              <a:buSzPts val="1100"/>
              <a:buFont typeface="Arial"/>
              <a:buNone/>
            </a:pPr>
            <a:r>
              <a:rPr lang="fr-CA" sz="1600">
                <a:solidFill>
                  <a:schemeClr val="dk1"/>
                </a:solidFill>
                <a:latin typeface="Georgia"/>
                <a:ea typeface="Georgia"/>
                <a:cs typeface="Georgia"/>
                <a:sym typeface="Georgia"/>
              </a:rPr>
              <a:t>A solution that works well for someone might also benefit other persons. Inclusive design works across a spectrum of related abilities, connecting different people in similar circumstances. For instance a solution designed for people with one arm might help people with an arm injury or a new parent who has situational disability to use both the hands.</a:t>
            </a:r>
            <a:endParaRPr sz="1600">
              <a:solidFill>
                <a:schemeClr val="dk1"/>
              </a:solidFill>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4ffd360743_0_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4ffd360743_0_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rgbClr val="333333"/>
                </a:solidFill>
              </a:rPr>
              <a:t>A user might be washing dishes, holding their newborn child, have a broken wrist, or be an amputee. Get to know the people who might be using your product. Try to understand them and their pain points, their needs, their motivations. Look at your product through their eyes as much as you possibly can. Even more importantly: interview them and have them test your product – repeatedly, if possible.</a:t>
            </a:r>
            <a:endParaRPr>
              <a:solidFill>
                <a:srgbClr val="333333"/>
              </a:solidFill>
            </a:endParaRPr>
          </a:p>
          <a:p>
            <a:pPr indent="0" lvl="0" marL="0" rtl="0" algn="l">
              <a:spcBef>
                <a:spcPts val="0"/>
              </a:spcBef>
              <a:spcAft>
                <a:spcPts val="0"/>
              </a:spcAft>
              <a:buClr>
                <a:schemeClr val="dk1"/>
              </a:buClr>
              <a:buSzPts val="1100"/>
              <a:buFont typeface="Arial"/>
              <a:buNone/>
            </a:pPr>
            <a:br>
              <a:rPr lang="fr-CA">
                <a:solidFill>
                  <a:srgbClr val="333333"/>
                </a:solidFill>
              </a:rPr>
            </a:br>
            <a:r>
              <a:rPr lang="fr-CA">
                <a:solidFill>
                  <a:srgbClr val="333333"/>
                </a:solidFill>
              </a:rPr>
              <a:t>Naturally, we tend to design for how we individually might be able to use a product. We consider interaction models – swipe, tap, pinch, click, slide, etc – that we, ourselves, are able to perform. That’s designing to our own capabilities. Sometimes, designers can step outside of themselves and consider how to use their product as someone who has a different set of capabilities. This is problematic, though. We easily fall into the trap of thinking people are only capable in one interaction or another. This limits our ideation around interaction methods, and stops us from thinking across different perspectives.</a:t>
            </a:r>
            <a:endParaRPr>
              <a:solidFill>
                <a:srgbClr val="333333"/>
              </a:solidFill>
            </a:endParaRPr>
          </a:p>
          <a:p>
            <a:pPr indent="0" lvl="0" marL="0" rtl="0" algn="l">
              <a:spcBef>
                <a:spcPts val="0"/>
              </a:spcBef>
              <a:spcAft>
                <a:spcPts val="0"/>
              </a:spcAft>
              <a:buClr>
                <a:schemeClr val="dk1"/>
              </a:buClr>
              <a:buSzPts val="1100"/>
              <a:buFont typeface="Arial"/>
              <a:buNone/>
            </a:pPr>
            <a:br>
              <a:rPr lang="fr-CA">
                <a:solidFill>
                  <a:srgbClr val="333333"/>
                </a:solidFill>
              </a:rPr>
            </a:br>
            <a:r>
              <a:rPr lang="fr-CA">
                <a:solidFill>
                  <a:srgbClr val="333333"/>
                </a:solidFill>
              </a:rPr>
              <a:t>Some abilities and limitations are permanent, some are not. Capabilities change, and change often, depending on the situation. When we design for situations, we start to approach them from multiple angles. We can brainstorm new, different ideas as to how to solve a problem outside of a limited set of capabilities.</a:t>
            </a:r>
            <a:endParaRPr>
              <a:solidFill>
                <a:srgbClr val="333333"/>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4ffd360743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4ffd360743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Inclusive Design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lang="fr-CA">
                <a:solidFill>
                  <a:schemeClr val="dk1"/>
                </a:solidFill>
              </a:rPr>
              <a:t>Recognize diversity and uniqueness (people and places)</a:t>
            </a:r>
            <a:endParaRPr>
              <a:solidFill>
                <a:schemeClr val="dk1"/>
              </a:solidFill>
            </a:endParaRPr>
          </a:p>
          <a:p>
            <a:pPr indent="-298450" lvl="0" marL="457200" rtl="0" algn="l">
              <a:spcBef>
                <a:spcPts val="0"/>
              </a:spcBef>
              <a:spcAft>
                <a:spcPts val="0"/>
              </a:spcAft>
              <a:buClr>
                <a:schemeClr val="dk1"/>
              </a:buClr>
              <a:buSzPts val="1100"/>
              <a:buAutoNum type="arabicPeriod"/>
            </a:pPr>
            <a:r>
              <a:rPr lang="fr-CA">
                <a:solidFill>
                  <a:schemeClr val="dk1"/>
                </a:solidFill>
              </a:rPr>
              <a:t>Personalize (wherever possible, let people be themselves - empower users )</a:t>
            </a:r>
            <a:endParaRPr>
              <a:solidFill>
                <a:schemeClr val="dk1"/>
              </a:solidFill>
            </a:endParaRPr>
          </a:p>
          <a:p>
            <a:pPr indent="-298450" lvl="0" marL="457200" rtl="0" algn="l">
              <a:spcBef>
                <a:spcPts val="0"/>
              </a:spcBef>
              <a:spcAft>
                <a:spcPts val="0"/>
              </a:spcAft>
              <a:buClr>
                <a:schemeClr val="dk1"/>
              </a:buClr>
              <a:buSzPts val="1100"/>
              <a:buAutoNum type="arabicPeriod"/>
            </a:pPr>
            <a:r>
              <a:rPr lang="fr-CA">
                <a:solidFill>
                  <a:schemeClr val="dk1"/>
                </a:solidFill>
              </a:rPr>
              <a:t>Ask yourself: was that design choice really brilliant or did I just exclude someone? (beware of introducing assumptions)</a:t>
            </a:r>
            <a:endParaRPr>
              <a:solidFill>
                <a:schemeClr val="dk1"/>
              </a:solidFill>
            </a:endParaRPr>
          </a:p>
          <a:p>
            <a:pPr indent="-298450" lvl="0" marL="457200" rtl="0" algn="l">
              <a:spcBef>
                <a:spcPts val="0"/>
              </a:spcBef>
              <a:spcAft>
                <a:spcPts val="0"/>
              </a:spcAft>
              <a:buClr>
                <a:schemeClr val="dk1"/>
              </a:buClr>
              <a:buSzPts val="1100"/>
              <a:buAutoNum type="arabicPeriod"/>
            </a:pPr>
            <a:r>
              <a:rPr lang="fr-CA">
                <a:solidFill>
                  <a:schemeClr val="dk1"/>
                </a:solidFill>
              </a:rPr>
              <a:t>How do I bridge the gap I just created? (Identify the gap, between the core and the outliers - you’ll see quite tangibly where innovation can happen.)</a:t>
            </a:r>
            <a:endParaRPr>
              <a:solidFill>
                <a:schemeClr val="dk1"/>
              </a:solidFill>
            </a:endParaRPr>
          </a:p>
          <a:p>
            <a:pPr indent="0" lvl="0" marL="0" rtl="0" algn="l">
              <a:spcBef>
                <a:spcPts val="0"/>
              </a:spcBef>
              <a:spcAft>
                <a:spcPts val="0"/>
              </a:spcAft>
              <a:buClr>
                <a:srgbClr val="000000"/>
              </a:buClr>
              <a:buSzPts val="1100"/>
              <a:buFont typeface="Arial"/>
              <a:buNone/>
            </a:pPr>
            <a:r>
              <a:rPr lang="fr-CA">
                <a:solidFill>
                  <a:schemeClr val="dk1"/>
                </a:solidFill>
              </a:rPr>
              <a:t>The magic is at the margins</a:t>
            </a:r>
            <a:br>
              <a:rPr lang="fr-CA">
                <a:solidFill>
                  <a:schemeClr val="dk1"/>
                </a:solidFill>
              </a:rPr>
            </a:br>
            <a:br>
              <a:rPr lang="fr-CA">
                <a:solidFill>
                  <a:schemeClr val="dk1"/>
                </a:solidFill>
              </a:rPr>
            </a:br>
            <a:r>
              <a:rPr lang="fr-CA">
                <a:solidFill>
                  <a:schemeClr val="dk1"/>
                </a:solidFill>
              </a:rPr>
              <a:t>* Innovation is often driven from meeting needs (speech recognition, speech to text, voice assistants)</a:t>
            </a:r>
            <a:br>
              <a:rPr lang="fr-CA">
                <a:solidFill>
                  <a:schemeClr val="dk1"/>
                </a:solidFill>
              </a:rPr>
            </a:br>
            <a:r>
              <a:rPr lang="fr-CA">
                <a:solidFill>
                  <a:schemeClr val="dk1"/>
                </a:solidFill>
              </a:rPr>
              <a:t>* Benefits the majority</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Supports the spectrum</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Resilency</a:t>
            </a:r>
            <a:endParaRPr>
              <a:solidFill>
                <a:schemeClr val="dk1"/>
              </a:solidFill>
            </a:endParaRPr>
          </a:p>
          <a:p>
            <a:pPr indent="0" lvl="0" marL="0" rtl="0" algn="l">
              <a:spcBef>
                <a:spcPts val="0"/>
              </a:spcBef>
              <a:spcAft>
                <a:spcPts val="0"/>
              </a:spcAft>
              <a:buClr>
                <a:srgbClr val="000000"/>
              </a:buClr>
              <a:buSzPts val="1100"/>
              <a:buFont typeface="Arial"/>
              <a:buNone/>
            </a:pPr>
            <a:r>
              <a:rPr lang="fr-CA">
                <a:solidFill>
                  <a:schemeClr val="dk1"/>
                </a:solidFill>
              </a:rPr>
              <a:t>EDGE | Outliers </a:t>
            </a:r>
            <a:endParaRPr>
              <a:solidFill>
                <a:schemeClr val="dk1"/>
              </a:solidFill>
            </a:endParaRPr>
          </a:p>
          <a:p>
            <a:pPr indent="0" lvl="0" marL="0" rtl="0" algn="l">
              <a:spcBef>
                <a:spcPts val="0"/>
              </a:spcBef>
              <a:spcAft>
                <a:spcPts val="0"/>
              </a:spcAft>
              <a:buClr>
                <a:srgbClr val="000000"/>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How many of you consider yourself average? So why do we design for the average? </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Use inclusive process and tools - get experts to make the best solutions - talk to people to find out what works for them, and what conditions that they might be using them in? </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Have a broader benefitical impact - solve for everyone, the goal is to be better than yesterday.</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ffd360743_0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4ffd360743_0_1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4ffd360743_0_1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4ffd360743_0_1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While inclusive design considers from the very beginning how something might be easily useful and enjoyable for as many individuals as possible, accessibility traditionally means making special considerations for people with disabilities. It’s the difference between designing a watch that can be read by touch or sight, and taking a standard analog watch and adding braille instead of numbers. The first example considers the functionality and beauty of a watch that doesn’t require sight, while the second example tries to take something designed for vision and make it work for touch without addressing some of the problems this modification creates.</a:t>
            </a:r>
            <a:endParaRPr>
              <a:solidFill>
                <a:schemeClr val="dk1"/>
              </a:solidFill>
            </a:endParaRPr>
          </a:p>
          <a:p>
            <a:pPr indent="0" lvl="0" marL="0" rtl="0" algn="l">
              <a:spcBef>
                <a:spcPts val="1300"/>
              </a:spcBef>
              <a:spcAft>
                <a:spcPts val="0"/>
              </a:spcAft>
              <a:buClr>
                <a:schemeClr val="dk1"/>
              </a:buClr>
              <a:buSzPts val="1100"/>
              <a:buFont typeface="Arial"/>
              <a:buNone/>
            </a:pPr>
            <a:r>
              <a:rPr lang="fr-CA">
                <a:solidFill>
                  <a:schemeClr val="dk1"/>
                </a:solidFill>
              </a:rPr>
              <a:t>Unlike assistive devices, inclusive design doesn’t specifically target people with disabilities. While assistive devices fill in the gaps left by exclusionary design practices, inclusive design aims to evolve products beyond their conventional definitions, changing our standards for products. Assistive devices aim to remove a barrier for people with disabilities. Inclusive design strives to fundamentally redesign a product so that the barrier does not exist in the first place. Assistive technology is reactive. Inclusive design is proactive. </a:t>
            </a:r>
            <a:endParaRPr>
              <a:solidFill>
                <a:schemeClr val="dk1"/>
              </a:solidFill>
            </a:endParaRPr>
          </a:p>
          <a:p>
            <a:pPr indent="0" lvl="0" marL="0" rtl="0" algn="l">
              <a:spcBef>
                <a:spcPts val="13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4ffd360743_0_2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4ffd360743_0_2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rgbClr val="222222"/>
                </a:solidFill>
              </a:rPr>
              <a:t>Accessibility is the awareness of, attention to, and remediation of existing factors that prevent individuals with varying abilities from performing tasks or obtaining information. It’s global in nature.</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In my experience, sadly, it is rare for accessibility to get appropriate and timely attention and consideration at the beginning of a project. In many cases, accessibility is a last minute “fix” or a “fast follower” task after a launch.</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With real-world accessibility activities, sites or apps are reviewed and analyzed for their compliance to standard guidelines for accessibility, such as the </a:t>
            </a:r>
            <a:r>
              <a:rPr lang="fr-CA" u="sng">
                <a:solidFill>
                  <a:srgbClr val="0D47A1"/>
                </a:solidFill>
                <a:hlinkClick r:id="rId2"/>
              </a:rPr>
              <a:t>Web Content Accessibility Guidelines (WCAG)</a:t>
            </a:r>
            <a:r>
              <a:rPr lang="fr-CA">
                <a:solidFill>
                  <a:srgbClr val="222222"/>
                </a:solidFill>
              </a:rPr>
              <a:t>.</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Violations are reported and recommended remediations (fixes) are designed, developed and implemented, typically with the least amount of visual change as possible.</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These items must go through a quality assurance phase, and often, are sent back for re-development work. In some cases (yet not enough), proper usability testing is performed, typically when mandated or due to legal action.</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These activities tend to make what is lacking accessibility, more accessible, while really not changing much in the design, except for accessibility issues such as color contrast.</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Efforts are expensive, as it takes more time and resources to remediate sites and apps than it would if they had been created in an accessible manner at the beginning.</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Additionally, much of remediation work only includes compliance fixes. It doesn’t alter the user experience, as this would be potentially intrusive to the design.</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You’ll find many compliant websites which offer poor experiences for people with disabilities.</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If accessibility is considered upfront, by design, and developed in accessible ways, accessibility can be a seamless facet to the entire workflow process. This, in my mind, is considered inclusive design and development.</a:t>
            </a:r>
            <a:endParaRPr>
              <a:solidFill>
                <a:srgbClr val="222222"/>
              </a:solidFill>
            </a:endParaRPr>
          </a:p>
          <a:p>
            <a:pPr indent="0" lvl="0" marL="0" rtl="0" algn="l">
              <a:spcBef>
                <a:spcPts val="21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4ffd360743_0_2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4ffd360743_0_2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rgbClr val="222222"/>
                </a:solidFill>
              </a:rPr>
              <a:t>Imagine performing user research and developing personas that include individuals with low-to-no vision, or individuals who are deaf or hard-of-hearing.</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Also consider individuals using non-mainstream input devices and assistive technology, such as switches, or puff and sip.</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Moreover, considerations are needed for cognitive and learning impairments that are invisible to the eye.</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Your group of designers will now need to recognize more than color contrast when creating designs.</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Font and UI element size and spacing, proper organizational and semantic headings and sub-headings, impact of accordions, tooltips, sliders, toggle buttons and carousels, all of these factors are more readily addressed during the design phase rather than while remediating, when design changes may be required.</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With the knowledge of accessibility considerations upfront, accessibility will find itself seamlessly in the resulting designs.</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Developers, who for years have been accustomed to leveraging non-semantic elements like </a:t>
            </a:r>
            <a:r>
              <a:rPr lang="fr-CA">
                <a:solidFill>
                  <a:srgbClr val="222222"/>
                </a:solidFill>
                <a:highlight>
                  <a:srgbClr val="EEEEEE"/>
                </a:highlight>
              </a:rPr>
              <a:t>divs</a:t>
            </a:r>
            <a:r>
              <a:rPr lang="fr-CA">
                <a:solidFill>
                  <a:srgbClr val="222222"/>
                </a:solidFill>
              </a:rPr>
              <a:t> and </a:t>
            </a:r>
            <a:r>
              <a:rPr lang="fr-CA">
                <a:solidFill>
                  <a:srgbClr val="222222"/>
                </a:solidFill>
                <a:highlight>
                  <a:srgbClr val="EEEEEE"/>
                </a:highlight>
              </a:rPr>
              <a:t>spans</a:t>
            </a:r>
            <a:r>
              <a:rPr lang="fr-CA">
                <a:solidFill>
                  <a:srgbClr val="222222"/>
                </a:solidFill>
              </a:rPr>
              <a:t> to perform their scripted magic, now need to think holistically about code semantics and craftsmanship as they approach development.</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They’ll also need to pay attention to the relationships between labels, input fields, and their messaging, as well as the roles, properties, and states of custom widgets.</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Inclusive Design addresses the second portion of that famous quote, “Teach a designer or developer to design and develop in an accessible manner, and they will consider it in all their work.”</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Rather than focusing on providing remediation steps, teach accessible considerations when designing or coding upfront.</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You’ll reduce the time and resources needed to repeatedly remediate websites and apps.</a:t>
            </a:r>
            <a:endParaRPr>
              <a:solidFill>
                <a:srgbClr val="222222"/>
              </a:solidFill>
            </a:endParaRPr>
          </a:p>
          <a:p>
            <a:pPr indent="0" lvl="0" marL="0" rtl="0" algn="l">
              <a:spcBef>
                <a:spcPts val="2100"/>
              </a:spcBef>
              <a:spcAft>
                <a:spcPts val="0"/>
              </a:spcAft>
              <a:buClr>
                <a:schemeClr val="dk1"/>
              </a:buClr>
              <a:buSzPts val="1100"/>
              <a:buFont typeface="Arial"/>
              <a:buNone/>
            </a:pPr>
            <a:r>
              <a:rPr lang="fr-CA">
                <a:solidFill>
                  <a:srgbClr val="222222"/>
                </a:solidFill>
              </a:rPr>
              <a:t>And that is better for all.</a:t>
            </a:r>
            <a:endParaRPr>
              <a:solidFill>
                <a:srgbClr val="222222"/>
              </a:solidFill>
            </a:endParaRPr>
          </a:p>
          <a:p>
            <a:pPr indent="0" lvl="0" marL="0" rtl="0" algn="l">
              <a:spcBef>
                <a:spcPts val="21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4ffd360743_0_2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4ffd360743_0_2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fr-CA">
                <a:solidFill>
                  <a:schemeClr val="dk1"/>
                </a:solidFill>
              </a:rPr>
              <a:t>Proactively seek out points of exclusion, and use them to generate new ideas and highlight opportunities to create new solutions. Understanding exactly how and why people are excluded can help us establish concrete steps towards being more inclusive.</a:t>
            </a:r>
            <a:br>
              <a:rPr lang="fr-CA">
                <a:solidFill>
                  <a:schemeClr val="dk1"/>
                </a:solidFill>
              </a:rPr>
            </a:br>
            <a:br>
              <a:rPr lang="fr-CA">
                <a:solidFill>
                  <a:schemeClr val="dk1"/>
                </a:solidFill>
              </a:rPr>
            </a:br>
            <a:r>
              <a:rPr b="1" lang="fr-CA">
                <a:solidFill>
                  <a:schemeClr val="dk1"/>
                </a:solidFill>
              </a:rPr>
              <a:t>In practice:</a:t>
            </a:r>
            <a:r>
              <a:rPr lang="fr-CA">
                <a:solidFill>
                  <a:schemeClr val="dk1"/>
                </a:solidFill>
              </a:rPr>
              <a:t> Through user feedback, my team discovered that an educational video experience had been excluding users who are deaf or HOH. Further research revealed that exclusion occurs across both ability and context – deaf users couldn’t access the audio-heavy experience (ability-based exclusion), and </a:t>
            </a:r>
            <a:r>
              <a:rPr lang="fr-CA">
                <a:solidFill>
                  <a:srgbClr val="1155CC"/>
                </a:solidFill>
                <a:uFill>
                  <a:noFill/>
                </a:uFill>
                <a:hlinkClick r:id="rId2"/>
              </a:rPr>
              <a:t>ADA requirements</a:t>
            </a:r>
            <a:r>
              <a:rPr lang="fr-CA">
                <a:solidFill>
                  <a:schemeClr val="dk1"/>
                </a:solidFill>
              </a:rPr>
              <a:t> prevented the video content from being used in public educational settings (context-based exclusion).</a:t>
            </a:r>
            <a:endParaRPr>
              <a:solidFill>
                <a:schemeClr val="dk1"/>
              </a:solidFill>
            </a:endParaRPr>
          </a:p>
          <a:p>
            <a:pPr indent="0" lvl="0" marL="0" rtl="0" algn="l">
              <a:spcBef>
                <a:spcPts val="600"/>
              </a:spcBef>
              <a:spcAft>
                <a:spcPts val="0"/>
              </a:spcAft>
              <a:buClr>
                <a:schemeClr val="dk1"/>
              </a:buClr>
              <a:buSzPts val="1100"/>
              <a:buFont typeface="Arial"/>
              <a:buNone/>
            </a:pPr>
            <a:r>
              <a:t/>
            </a:r>
            <a:endParaRPr>
              <a:solidFill>
                <a:schemeClr val="dk1"/>
              </a:solidFill>
            </a:endParaRPr>
          </a:p>
          <a:p>
            <a:pPr indent="0" lvl="0" marL="0" rtl="0" algn="l">
              <a:lnSpc>
                <a:spcPct val="158000"/>
              </a:lnSpc>
              <a:spcBef>
                <a:spcPts val="2900"/>
              </a:spcBef>
              <a:spcAft>
                <a:spcPts val="0"/>
              </a:spcAft>
              <a:buClr>
                <a:schemeClr val="dk1"/>
              </a:buClr>
              <a:buSzPts val="1100"/>
              <a:buFont typeface="Arial"/>
              <a:buNone/>
            </a:pPr>
            <a:r>
              <a:rPr lang="fr-CA" sz="1600">
                <a:solidFill>
                  <a:schemeClr val="dk1"/>
                </a:solidFill>
                <a:latin typeface="Georgia"/>
                <a:ea typeface="Georgia"/>
                <a:cs typeface="Georgia"/>
                <a:sym typeface="Georgia"/>
              </a:rPr>
              <a:t>It calls on our humanity and our powers of empathy. And when we answer that call, beautiful things happen for our products, our customers, and us.</a:t>
            </a:r>
            <a:endParaRPr sz="1600">
              <a:solidFill>
                <a:schemeClr val="dk1"/>
              </a:solidFill>
              <a:latin typeface="Georgia"/>
              <a:ea typeface="Georgia"/>
              <a:cs typeface="Georgia"/>
              <a:sym typeface="Georgia"/>
            </a:endParaRPr>
          </a:p>
          <a:p>
            <a:pPr indent="0" lvl="0" marL="0" rtl="0" algn="l">
              <a:lnSpc>
                <a:spcPct val="158000"/>
              </a:lnSpc>
              <a:spcBef>
                <a:spcPts val="2200"/>
              </a:spcBef>
              <a:spcAft>
                <a:spcPts val="0"/>
              </a:spcAft>
              <a:buClr>
                <a:schemeClr val="dk1"/>
              </a:buClr>
              <a:buSzPts val="1100"/>
              <a:buFont typeface="Arial"/>
              <a:buNone/>
            </a:pPr>
            <a:r>
              <a:rPr lang="fr-CA" sz="1600">
                <a:solidFill>
                  <a:schemeClr val="dk1"/>
                </a:solidFill>
                <a:latin typeface="Georgia"/>
                <a:ea typeface="Georgia"/>
                <a:cs typeface="Georgia"/>
                <a:sym typeface="Georgia"/>
              </a:rPr>
              <a:t>So let’s hear from you, what’s your story of exclusion? And did something meaningful come out of it? Let us know in the comments below.</a:t>
            </a:r>
            <a:endParaRPr sz="16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600">
              <a:solidFill>
                <a:srgbClr val="171717"/>
              </a:solidFill>
              <a:highlight>
                <a:srgbClr val="F2F2F2"/>
              </a:highlight>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ffd360743_0_2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ffd360743_0_2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4ffd360743_0_2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4ffd360743_0_2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000"/>
              </a:spcBef>
              <a:spcAft>
                <a:spcPts val="0"/>
              </a:spcAft>
              <a:buClr>
                <a:schemeClr val="dk1"/>
              </a:buClr>
              <a:buSzPts val="1100"/>
              <a:buFont typeface="Arial"/>
              <a:buNone/>
            </a:pPr>
            <a:r>
              <a:rPr b="1" lang="fr-CA">
                <a:solidFill>
                  <a:schemeClr val="dk1"/>
                </a:solidFill>
              </a:rPr>
              <a:t>Identify situational challenges</a:t>
            </a:r>
            <a:endParaRPr b="1">
              <a:solidFill>
                <a:schemeClr val="dk1"/>
              </a:solidFill>
            </a:endParaRPr>
          </a:p>
          <a:p>
            <a:pPr indent="0" lvl="0" marL="0" rtl="0" algn="l">
              <a:spcBef>
                <a:spcPts val="600"/>
              </a:spcBef>
              <a:spcAft>
                <a:spcPts val="0"/>
              </a:spcAft>
              <a:buClr>
                <a:schemeClr val="dk1"/>
              </a:buClr>
              <a:buSzPts val="1100"/>
              <a:buFont typeface="Arial"/>
              <a:buNone/>
            </a:pPr>
            <a:r>
              <a:rPr lang="fr-CA">
                <a:solidFill>
                  <a:schemeClr val="dk1"/>
                </a:solidFill>
              </a:rPr>
              <a:t>Exclusion can occur on a situational basis. Consider the context in which your user is interacting with the product and design the experience to be accessible in these daily moments of exclusion.</a:t>
            </a:r>
            <a:endParaRPr>
              <a:solidFill>
                <a:schemeClr val="dk1"/>
              </a:solidFill>
            </a:endParaRPr>
          </a:p>
          <a:p>
            <a:pPr indent="0" lvl="0" marL="0" rtl="0" algn="l">
              <a:spcBef>
                <a:spcPts val="2200"/>
              </a:spcBef>
              <a:spcAft>
                <a:spcPts val="0"/>
              </a:spcAft>
              <a:buClr>
                <a:schemeClr val="dk1"/>
              </a:buClr>
              <a:buSzPts val="1100"/>
              <a:buFont typeface="Arial"/>
              <a:buNone/>
            </a:pPr>
            <a:r>
              <a:rPr b="1" lang="fr-CA">
                <a:solidFill>
                  <a:schemeClr val="dk1"/>
                </a:solidFill>
              </a:rPr>
              <a:t>In practice:</a:t>
            </a:r>
            <a:r>
              <a:rPr lang="fr-CA">
                <a:solidFill>
                  <a:schemeClr val="dk1"/>
                </a:solidFill>
              </a:rPr>
              <a:t> User research revealed that situational and ability-based impairments produced overlapping pain points and user needs. This meant that solutions designed for users who are deaf or HOH can also benefit those who are consuming video content in a loud airport or cafe.</a:t>
            </a:r>
            <a:endParaRPr>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4ffd360743_0_2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4ffd360743_0_2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000"/>
              </a:spcBef>
              <a:spcAft>
                <a:spcPts val="0"/>
              </a:spcAft>
              <a:buClr>
                <a:schemeClr val="dk1"/>
              </a:buClr>
              <a:buSzPts val="1100"/>
              <a:buFont typeface="Arial"/>
              <a:buNone/>
            </a:pPr>
            <a:r>
              <a:rPr b="1" lang="fr-CA">
                <a:solidFill>
                  <a:schemeClr val="dk1"/>
                </a:solidFill>
              </a:rPr>
              <a:t>Recognize personal biases</a:t>
            </a:r>
            <a:endParaRPr b="1">
              <a:solidFill>
                <a:schemeClr val="dk1"/>
              </a:solidFill>
            </a:endParaRPr>
          </a:p>
          <a:p>
            <a:pPr indent="0" lvl="0" marL="0" rtl="0" algn="l">
              <a:spcBef>
                <a:spcPts val="600"/>
              </a:spcBef>
              <a:spcAft>
                <a:spcPts val="0"/>
              </a:spcAft>
              <a:buClr>
                <a:schemeClr val="dk1"/>
              </a:buClr>
              <a:buSzPts val="1100"/>
              <a:buFont typeface="Arial"/>
              <a:buNone/>
            </a:pPr>
            <a:r>
              <a:rPr lang="fr-CA">
                <a:solidFill>
                  <a:schemeClr val="dk1"/>
                </a:solidFill>
              </a:rPr>
              <a:t>Involve people from different communities throughout the design process. Not only will users show us what they need, they will help us look beyond our own abilities and biases when creating products.</a:t>
            </a:r>
            <a:endParaRPr>
              <a:solidFill>
                <a:schemeClr val="dk1"/>
              </a:solidFill>
            </a:endParaRPr>
          </a:p>
          <a:p>
            <a:pPr indent="0" lvl="0" marL="0" rtl="0" algn="l">
              <a:spcBef>
                <a:spcPts val="2200"/>
              </a:spcBef>
              <a:spcAft>
                <a:spcPts val="0"/>
              </a:spcAft>
              <a:buClr>
                <a:schemeClr val="dk1"/>
              </a:buClr>
              <a:buSzPts val="1100"/>
              <a:buFont typeface="Arial"/>
              <a:buNone/>
            </a:pPr>
            <a:r>
              <a:rPr b="1" lang="fr-CA">
                <a:solidFill>
                  <a:schemeClr val="dk1"/>
                </a:solidFill>
              </a:rPr>
              <a:t>In practice:</a:t>
            </a:r>
            <a:r>
              <a:rPr lang="fr-CA">
                <a:solidFill>
                  <a:schemeClr val="dk1"/>
                </a:solidFill>
              </a:rPr>
              <a:t> By involving our user community across research and testing, my team was able to systematically identify and test any assumptions and biases. This approach revealed that a redesign needs to accommodate reading and language abilities unique to the deaf community – many of whom are bilingual and learn English as a 2nd language. Without involving the user community, our designs would likely reflect our own abilities and assumptions about language.</a:t>
            </a:r>
            <a:endParaRPr>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4ffd360743_0_2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4ffd360743_0_2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000"/>
              </a:spcBef>
              <a:spcAft>
                <a:spcPts val="0"/>
              </a:spcAft>
              <a:buClr>
                <a:schemeClr val="dk1"/>
              </a:buClr>
              <a:buSzPts val="1100"/>
              <a:buFont typeface="Arial"/>
              <a:buNone/>
            </a:pPr>
            <a:r>
              <a:rPr b="1" lang="fr-CA">
                <a:solidFill>
                  <a:schemeClr val="dk1"/>
                </a:solidFill>
              </a:rPr>
              <a:t>Offer different ways to engage</a:t>
            </a:r>
            <a:endParaRPr b="1">
              <a:solidFill>
                <a:schemeClr val="dk1"/>
              </a:solidFill>
            </a:endParaRPr>
          </a:p>
          <a:p>
            <a:pPr indent="0" lvl="0" marL="0" rtl="0" algn="l">
              <a:spcBef>
                <a:spcPts val="600"/>
              </a:spcBef>
              <a:spcAft>
                <a:spcPts val="0"/>
              </a:spcAft>
              <a:buClr>
                <a:schemeClr val="dk1"/>
              </a:buClr>
              <a:buSzPts val="1100"/>
              <a:buFont typeface="Arial"/>
              <a:buNone/>
            </a:pPr>
            <a:r>
              <a:rPr lang="fr-CA">
                <a:solidFill>
                  <a:schemeClr val="dk1"/>
                </a:solidFill>
              </a:rPr>
              <a:t>Offer people different ways to participate in an experience. With different options, users can choose the method that best serves them in their unique circumstances.</a:t>
            </a:r>
            <a:endParaRPr>
              <a:solidFill>
                <a:schemeClr val="dk1"/>
              </a:solidFill>
            </a:endParaRPr>
          </a:p>
          <a:p>
            <a:pPr indent="0" lvl="0" marL="0" rtl="0" algn="l">
              <a:spcBef>
                <a:spcPts val="2200"/>
              </a:spcBef>
              <a:spcAft>
                <a:spcPts val="0"/>
              </a:spcAft>
              <a:buClr>
                <a:schemeClr val="dk1"/>
              </a:buClr>
              <a:buSzPts val="1100"/>
              <a:buFont typeface="Arial"/>
              <a:buNone/>
            </a:pPr>
            <a:r>
              <a:rPr b="1" lang="fr-CA">
                <a:solidFill>
                  <a:schemeClr val="dk1"/>
                </a:solidFill>
              </a:rPr>
              <a:t>In practice:</a:t>
            </a:r>
            <a:r>
              <a:rPr lang="fr-CA">
                <a:solidFill>
                  <a:schemeClr val="dk1"/>
                </a:solidFill>
              </a:rPr>
              <a:t> To enable users who are deaf or HOH to access our video content, my team decided to present each video’s machine-generated transcript in a couple different ways. A full transcript allows for quick skimming and closed captioning provides real-time translation of the audio content—this provides different ways for users to engage with the same content.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4ffd360743_0_2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4ffd360743_0_2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000"/>
              </a:spcBef>
              <a:spcAft>
                <a:spcPts val="0"/>
              </a:spcAft>
              <a:buClr>
                <a:schemeClr val="dk1"/>
              </a:buClr>
              <a:buSzPts val="1100"/>
              <a:buFont typeface="Arial"/>
              <a:buNone/>
            </a:pPr>
            <a:r>
              <a:rPr b="1" lang="fr-CA">
                <a:solidFill>
                  <a:schemeClr val="dk1"/>
                </a:solidFill>
              </a:rPr>
              <a:t>Provide equivalent experiences</a:t>
            </a:r>
            <a:endParaRPr b="1">
              <a:solidFill>
                <a:schemeClr val="dk1"/>
              </a:solidFill>
            </a:endParaRPr>
          </a:p>
          <a:p>
            <a:pPr indent="0" lvl="0" marL="0" rtl="0" algn="l">
              <a:spcBef>
                <a:spcPts val="600"/>
              </a:spcBef>
              <a:spcAft>
                <a:spcPts val="0"/>
              </a:spcAft>
              <a:buClr>
                <a:schemeClr val="dk1"/>
              </a:buClr>
              <a:buSzPts val="1100"/>
              <a:buFont typeface="Arial"/>
              <a:buNone/>
            </a:pPr>
            <a:r>
              <a:rPr lang="fr-CA">
                <a:solidFill>
                  <a:schemeClr val="dk1"/>
                </a:solidFill>
              </a:rPr>
              <a:t>When designing different ways for people to engage, ensure that experiences are comparable. Meeting accessibility standards does not necessarily guarantee usability or comparable experience.</a:t>
            </a:r>
            <a:endParaRPr>
              <a:solidFill>
                <a:schemeClr val="dk1"/>
              </a:solidFill>
            </a:endParaRPr>
          </a:p>
          <a:p>
            <a:pPr indent="0" lvl="0" marL="0" rtl="0" algn="l">
              <a:spcBef>
                <a:spcPts val="2200"/>
              </a:spcBef>
              <a:spcAft>
                <a:spcPts val="0"/>
              </a:spcAft>
              <a:buClr>
                <a:schemeClr val="dk1"/>
              </a:buClr>
              <a:buSzPts val="1100"/>
              <a:buFont typeface="Arial"/>
              <a:buNone/>
            </a:pPr>
            <a:r>
              <a:rPr b="1" lang="fr-CA">
                <a:solidFill>
                  <a:schemeClr val="dk1"/>
                </a:solidFill>
              </a:rPr>
              <a:t>In practice:</a:t>
            </a:r>
            <a:r>
              <a:rPr lang="fr-CA">
                <a:solidFill>
                  <a:schemeClr val="dk1"/>
                </a:solidFill>
              </a:rPr>
              <a:t> While closed captioning satisfies ADA requirements, designing for inclusion means making it usable for our target community. Ensuring an equivalent experience for users who are deaf or HOH means offering different playback speeds to accommodate language ability, and offering different transcript and captioning formats to accommodate task efficiency.</a:t>
            </a:r>
            <a:endParaRPr>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4ffd360743_0_2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4ffd360743_0_2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000"/>
              </a:spcBef>
              <a:spcAft>
                <a:spcPts val="0"/>
              </a:spcAft>
              <a:buClr>
                <a:schemeClr val="dk1"/>
              </a:buClr>
              <a:buSzPts val="1100"/>
              <a:buFont typeface="Arial"/>
              <a:buNone/>
            </a:pPr>
            <a:r>
              <a:rPr b="1" lang="fr-CA">
                <a:solidFill>
                  <a:schemeClr val="dk1"/>
                </a:solidFill>
              </a:rPr>
              <a:t>Extend the solution to everyone</a:t>
            </a:r>
            <a:endParaRPr b="1">
              <a:solidFill>
                <a:schemeClr val="dk1"/>
              </a:solidFill>
            </a:endParaRPr>
          </a:p>
          <a:p>
            <a:pPr indent="0" lvl="0" marL="0" rtl="0" algn="l">
              <a:spcBef>
                <a:spcPts val="600"/>
              </a:spcBef>
              <a:spcAft>
                <a:spcPts val="0"/>
              </a:spcAft>
              <a:buClr>
                <a:schemeClr val="dk1"/>
              </a:buClr>
              <a:buSzPts val="1100"/>
              <a:buFont typeface="Arial"/>
              <a:buNone/>
            </a:pPr>
            <a:r>
              <a:rPr lang="fr-CA">
                <a:solidFill>
                  <a:schemeClr val="dk1"/>
                </a:solidFill>
              </a:rPr>
              <a:t>Designing a solution for one user group can benefit a much broader audience.</a:t>
            </a:r>
            <a:endParaRPr>
              <a:solidFill>
                <a:schemeClr val="dk1"/>
              </a:solidFill>
            </a:endParaRPr>
          </a:p>
          <a:p>
            <a:pPr indent="0" lvl="0" marL="0" rtl="0" algn="l">
              <a:spcBef>
                <a:spcPts val="2200"/>
              </a:spcBef>
              <a:spcAft>
                <a:spcPts val="0"/>
              </a:spcAft>
              <a:buClr>
                <a:schemeClr val="dk1"/>
              </a:buClr>
              <a:buSzPts val="1100"/>
              <a:buFont typeface="Arial"/>
              <a:buNone/>
            </a:pPr>
            <a:r>
              <a:rPr b="1" lang="fr-CA">
                <a:solidFill>
                  <a:schemeClr val="dk1"/>
                </a:solidFill>
              </a:rPr>
              <a:t>In practice:</a:t>
            </a:r>
            <a:r>
              <a:rPr lang="fr-CA">
                <a:solidFill>
                  <a:schemeClr val="dk1"/>
                </a:solidFill>
              </a:rPr>
              <a:t> Though the closed captioning &amp; transcription features were designed with deaf or HOH users in mind, my team discovered that everyone can benefit from this solution. Video captions can be used in a loud airport or sports bar and can be used to promote literacy and language learning.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2900"/>
              </a:spcBef>
              <a:spcAft>
                <a:spcPts val="0"/>
              </a:spcAft>
              <a:buClr>
                <a:schemeClr val="dk1"/>
              </a:buClr>
              <a:buSzPts val="1100"/>
              <a:buFont typeface="Arial"/>
              <a:buNone/>
            </a:pPr>
            <a:r>
              <a:rPr i="1" lang="fr-CA">
                <a:solidFill>
                  <a:schemeClr val="dk1"/>
                </a:solidFill>
              </a:rPr>
              <a:t>“Inclusion is about creating a better world for everyone.” — Diane Richler, Former President of Inclusion International</a:t>
            </a:r>
            <a:endParaRPr i="1">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4ffd360743_0_1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4ffd360743_0_1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The truth is that “good design” considers the best form and function for some people, but excludes many people on the basis of ability — and individuals with disabilities are often left out. We want to change that.</a:t>
            </a:r>
            <a:endParaRPr>
              <a:solidFill>
                <a:schemeClr val="dk1"/>
              </a:solidFill>
            </a:endParaRPr>
          </a:p>
          <a:p>
            <a:pPr indent="0" lvl="0" marL="0" rtl="0" algn="l">
              <a:spcBef>
                <a:spcPts val="1300"/>
              </a:spcBef>
              <a:spcAft>
                <a:spcPts val="0"/>
              </a:spcAft>
              <a:buClr>
                <a:schemeClr val="dk1"/>
              </a:buClr>
              <a:buSzPts val="1100"/>
              <a:buFont typeface="Arial"/>
              <a:buNone/>
            </a:pPr>
            <a:r>
              <a:rPr lang="fr-CA">
                <a:solidFill>
                  <a:schemeClr val="dk1"/>
                </a:solidFill>
              </a:rPr>
              <a:t>Design should be inclusive, bringing more people in instead of shutting them out. We believe that design shouldn’t discriminate or divide us up, but bring us together.</a:t>
            </a:r>
            <a:endParaRPr>
              <a:solidFill>
                <a:schemeClr val="dk1"/>
              </a:solidFill>
            </a:endParaRPr>
          </a:p>
          <a:p>
            <a:pPr indent="0" lvl="0" marL="0" rtl="0" algn="l">
              <a:spcBef>
                <a:spcPts val="1300"/>
              </a:spcBef>
              <a:spcAft>
                <a:spcPts val="0"/>
              </a:spcAft>
              <a:buClr>
                <a:schemeClr val="dk1"/>
              </a:buClr>
              <a:buSzPts val="1100"/>
              <a:buFont typeface="Arial"/>
              <a:buNone/>
            </a:pPr>
            <a:r>
              <a:rPr lang="fr-CA">
                <a:solidFill>
                  <a:schemeClr val="dk1"/>
                </a:solidFill>
              </a:rPr>
              <a:t>Individuals with disabilities should have equal and integrated access to quality products, services, and structures — that everyone has a right to enjoy beautiful, functional design, and that we all benefit when we enjoy design together.</a:t>
            </a:r>
            <a:endParaRPr b="1" sz="2800">
              <a:solidFill>
                <a:schemeClr val="dk1"/>
              </a:solidFill>
              <a:latin typeface="Lato"/>
              <a:ea typeface="Lato"/>
              <a:cs typeface="Lato"/>
              <a:sym typeface="Lato"/>
            </a:endParaRPr>
          </a:p>
          <a:p>
            <a:pPr indent="0" lvl="0" marL="0" rtl="0" algn="l">
              <a:spcBef>
                <a:spcPts val="13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4ffd360743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4ffd360743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sz="1600">
                <a:solidFill>
                  <a:schemeClr val="dk1"/>
                </a:solidFill>
                <a:highlight>
                  <a:srgbClr val="FFFFFF"/>
                </a:highlight>
                <a:latin typeface="Georgia"/>
                <a:ea typeface="Georgia"/>
                <a:cs typeface="Georgia"/>
                <a:sym typeface="Georgia"/>
              </a:rPr>
              <a:t>We all can be considered disabled in some scenarios. When driving a car, touch interaction is impaired. Everyone can benefit from inclusive voice-control (assistants like Cortana or Siri for example). Having a newborn on your hands? You’re limited to one hand for interaction with a smartphone. You are disabled. Temporarily. My </a:t>
            </a:r>
            <a:r>
              <a:rPr lang="fr-CA" sz="1600">
                <a:solidFill>
                  <a:schemeClr val="hlink"/>
                </a:solidFill>
                <a:uFill>
                  <a:noFill/>
                </a:uFill>
                <a:latin typeface="Georgia"/>
                <a:ea typeface="Georgia"/>
                <a:cs typeface="Georgia"/>
                <a:sym typeface="Georgia"/>
                <a:hlinkClick r:id="rId2"/>
              </a:rPr>
              <a:t>favorite example</a:t>
            </a:r>
            <a:r>
              <a:rPr lang="fr-CA" sz="1600">
                <a:solidFill>
                  <a:schemeClr val="dk1"/>
                </a:solidFill>
                <a:highlight>
                  <a:srgbClr val="FFFFFF"/>
                </a:highlight>
                <a:latin typeface="Georgia"/>
                <a:ea typeface="Georgia"/>
                <a:cs typeface="Georgia"/>
                <a:sym typeface="Georgia"/>
              </a:rPr>
              <a:t> are curb cuts for easier and safer crossing the street on a wheelchair. It is mainly for people with permanent disabilities and can seem like a significant design constraint, but… it actually also helps people with strollers, kids on a bicycles or can save you from injury. Inclusive design is simply better design.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4ffd360743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4ffd360743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9400"/>
              </a:spcBef>
              <a:spcAft>
                <a:spcPts val="0"/>
              </a:spcAft>
              <a:buClr>
                <a:schemeClr val="dk1"/>
              </a:buClr>
              <a:buSzPts val="1100"/>
              <a:buFont typeface="Arial"/>
              <a:buNone/>
            </a:pPr>
            <a:r>
              <a:rPr i="1" lang="fr-CA">
                <a:solidFill>
                  <a:schemeClr val="dk1"/>
                </a:solidFill>
              </a:rPr>
              <a:t>References: </a:t>
            </a:r>
            <a:r>
              <a:rPr i="1" lang="fr-CA">
                <a:solidFill>
                  <a:srgbClr val="1155CC"/>
                </a:solidFill>
                <a:uFill>
                  <a:noFill/>
                </a:uFill>
                <a:hlinkClick r:id="rId2"/>
              </a:rPr>
              <a:t>Personas for accessible UX</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4ffd360743_0_1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ffd360743_0_1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2300"/>
              </a:spcAft>
              <a:buClr>
                <a:schemeClr val="dk1"/>
              </a:buClr>
              <a:buSzPts val="1100"/>
              <a:buFont typeface="Arial"/>
              <a:buNone/>
            </a:pPr>
            <a:r>
              <a:rPr lang="fr-CA">
                <a:solidFill>
                  <a:srgbClr val="919EA9"/>
                </a:solidFill>
              </a:rPr>
              <a:t>Microsoft’s Inclusive Design Tookit argues that there’s no such thing as ‘normal’ and that we can’t assume all senses and abilities are fully enabled all the time.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4ffd360743_0_1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4ffd360743_0_1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1800"/>
              </a:spcBef>
              <a:spcAft>
                <a:spcPts val="0"/>
              </a:spcAft>
              <a:buClr>
                <a:schemeClr val="dk1"/>
              </a:buClr>
              <a:buSzPts val="1100"/>
              <a:buFont typeface="Arial"/>
              <a:buNone/>
            </a:pPr>
            <a:r>
              <a:rPr b="1" lang="fr-CA">
                <a:solidFill>
                  <a:schemeClr val="dk1"/>
                </a:solidFill>
              </a:rPr>
              <a:t>A More In-Depth Primer</a:t>
            </a:r>
            <a:endParaRPr b="1">
              <a:solidFill>
                <a:schemeClr val="dk1"/>
              </a:solidFill>
            </a:endParaRPr>
          </a:p>
          <a:p>
            <a:pPr indent="0" lvl="0" marL="0" rtl="0" algn="l">
              <a:spcBef>
                <a:spcPts val="400"/>
              </a:spcBef>
              <a:spcAft>
                <a:spcPts val="0"/>
              </a:spcAft>
              <a:buClr>
                <a:schemeClr val="dk1"/>
              </a:buClr>
              <a:buSzPts val="1100"/>
              <a:buFont typeface="Arial"/>
              <a:buNone/>
            </a:pPr>
            <a:br>
              <a:rPr lang="fr-CA">
                <a:solidFill>
                  <a:srgbClr val="333333"/>
                </a:solidFill>
              </a:rPr>
            </a:br>
            <a:r>
              <a:rPr lang="fr-CA">
                <a:solidFill>
                  <a:srgbClr val="333333"/>
                </a:solidFill>
              </a:rPr>
              <a:t>When working with anyone new to thinking about inclusive design, I like to have them perform an in-depth thought experiment.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rgbClr val="333333"/>
              </a:solidFill>
            </a:endParaRPr>
          </a:p>
          <a:p>
            <a:pPr indent="0" lvl="0" marL="0" rtl="0" algn="l">
              <a:spcBef>
                <a:spcPts val="0"/>
              </a:spcBef>
              <a:spcAft>
                <a:spcPts val="0"/>
              </a:spcAft>
              <a:buClr>
                <a:schemeClr val="dk1"/>
              </a:buClr>
              <a:buSzPts val="1100"/>
              <a:buFont typeface="Arial"/>
              <a:buNone/>
            </a:pPr>
            <a:r>
              <a:rPr lang="fr-CA">
                <a:solidFill>
                  <a:srgbClr val="333333"/>
                </a:solidFill>
              </a:rPr>
              <a:t>It goes something like this:</a:t>
            </a:r>
            <a:endParaRPr>
              <a:solidFill>
                <a:srgbClr val="333333"/>
              </a:solidFill>
            </a:endParaRPr>
          </a:p>
          <a:p>
            <a:pPr indent="-298450" lvl="0" marL="457200" rtl="0" algn="l">
              <a:spcBef>
                <a:spcPts val="1200"/>
              </a:spcBef>
              <a:spcAft>
                <a:spcPts val="0"/>
              </a:spcAft>
              <a:buClr>
                <a:schemeClr val="dk1"/>
              </a:buClr>
              <a:buSzPts val="1100"/>
              <a:buChar char="●"/>
            </a:pPr>
            <a:r>
              <a:rPr lang="fr-CA">
                <a:solidFill>
                  <a:schemeClr val="dk1"/>
                </a:solidFill>
              </a:rPr>
              <a:t>There’s a moderately heavy door ahead that swings out towards you. There is a bright light just above the door, shining down. Vertical bar handles are on either face and it is locked by a keypad on the left.</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How do you get through the door?</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Now imagine you are holding bags of groceries in each arm. How do you open the door?Imagine you are on crutches. How, now?What if you are in a wheelchair?What if you just went to the eye doctor and your pupils are dilated?</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What if you can’t see at all?</a:t>
            </a:r>
            <a:endParaRPr>
              <a:solidFill>
                <a:schemeClr val="dk1"/>
              </a:solidFill>
            </a:endParaRPr>
          </a:p>
          <a:p>
            <a:pPr indent="0" lvl="0" marL="0" rtl="0" algn="l">
              <a:spcBef>
                <a:spcPts val="1200"/>
              </a:spcBef>
              <a:spcAft>
                <a:spcPts val="0"/>
              </a:spcAft>
              <a:buClr>
                <a:schemeClr val="dk1"/>
              </a:buClr>
              <a:buSzPts val="1100"/>
              <a:buFont typeface="Arial"/>
              <a:buNone/>
            </a:pPr>
            <a:r>
              <a:rPr lang="fr-CA">
                <a:solidFill>
                  <a:srgbClr val="333333"/>
                </a:solidFill>
              </a:rPr>
              <a:t>This thought experiment sheds light on how we can better make things for all people. Instead of thinking about simply designing a door, we can start to look at the door (or any other product) from multiple vantage points and different types of interactions.</a:t>
            </a:r>
            <a:endParaRPr>
              <a:solidFill>
                <a:srgbClr val="333333"/>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28600" lvl="0" marL="457200" marR="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4ffd36074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4ffd36074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50931c9e4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50931c9e4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From the Interaction Design Foundation.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4ffd360743_0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4ffd360743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8300"/>
              </a:spcBef>
              <a:spcAft>
                <a:spcPts val="0"/>
              </a:spcAft>
              <a:buNone/>
            </a:pPr>
            <a:r>
              <a:rPr lang="fr-CA">
                <a:solidFill>
                  <a:schemeClr val="dk1"/>
                </a:solidFill>
              </a:rPr>
              <a:t>As a UX designAccessibility allows users of all abilities to understand, use and enjoy the web. As designers, it is our responsibility to make sure we design in a way that is usable to all users irrespective of their situation, abilities or context.</a:t>
            </a:r>
            <a:endParaRPr>
              <a:solidFill>
                <a:schemeClr val="dk1"/>
              </a:solidFill>
            </a:endParaRPr>
          </a:p>
          <a:p>
            <a:pPr indent="0" lvl="0" marL="0" rtl="0" algn="l">
              <a:spcBef>
                <a:spcPts val="9500"/>
              </a:spcBef>
              <a:spcAft>
                <a:spcPts val="0"/>
              </a:spcAft>
              <a:buNone/>
            </a:pPr>
            <a:r>
              <a:rPr i="1" lang="fr-CA">
                <a:solidFill>
                  <a:schemeClr val="dk1"/>
                </a:solidFill>
              </a:rPr>
              <a:t>The first and foremost step to build an accessible product is to build empathy and install an inclusive design mentality.</a:t>
            </a:r>
            <a:endParaRPr i="1">
              <a:solidFill>
                <a:schemeClr val="dk1"/>
              </a:solidFill>
            </a:endParaRPr>
          </a:p>
          <a:p>
            <a:pPr indent="0" lvl="0" marL="0" rtl="0" algn="l">
              <a:spcBef>
                <a:spcPts val="9500"/>
              </a:spcBef>
              <a:spcAft>
                <a:spcPts val="0"/>
              </a:spcAft>
              <a:buNone/>
            </a:pPr>
            <a:r>
              <a:rPr lang="fr-CA">
                <a:solidFill>
                  <a:schemeClr val="dk1"/>
                </a:solidFill>
              </a:rPr>
              <a:t>Accessibility is not confined to a group of users with some different abilities, for example, visual, motor, auditory, speech, or cognitive disabilities, rather it extends to anyone who is experiencing any permanent, temporary or situational disability, e.g., having only one arm is a permanent condition, having an injured arm is a temporary, and holding a baby in one arm is situational — in each case the user is able to complete tasks with only one hand.</a:t>
            </a:r>
            <a:endParaRPr>
              <a:solidFill>
                <a:schemeClr val="dk1"/>
              </a:solidFill>
            </a:endParaRPr>
          </a:p>
          <a:p>
            <a:pPr indent="0" lvl="0" marL="0" rtl="0" algn="l">
              <a:spcBef>
                <a:spcPts val="7600"/>
              </a:spcBef>
              <a:spcAft>
                <a:spcPts val="0"/>
              </a:spcAft>
              <a:buNone/>
            </a:pPr>
            <a:r>
              <a:rPr lang="fr-CA">
                <a:solidFill>
                  <a:schemeClr val="dk1"/>
                </a:solidFill>
              </a:rPr>
              <a:t>Therefore, the aim is to make web content more usable to users in general, it is important to build empathy and celebrate accessibility requirements as a set of design constraints to build a better product. Accessibility is a vast subject. This article focuses mainly on guidelines specific to designers and content writers (to some extent) that would help to build a more accessible product.</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4ffd360743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4ffd360743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rPr lang="fr-CA">
                <a:solidFill>
                  <a:schemeClr val="dk1"/>
                </a:solidFill>
              </a:rPr>
              <a:t>Time: 15 Minutes</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4ffd360743_0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4ffd360743_0_1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2200"/>
              </a:spcBef>
              <a:spcAft>
                <a:spcPts val="0"/>
              </a:spcAft>
              <a:buClr>
                <a:schemeClr val="dk1"/>
              </a:buClr>
              <a:buSzPts val="1100"/>
              <a:buFont typeface="Arial"/>
              <a:buNone/>
            </a:pPr>
            <a:r>
              <a:rPr lang="fr-CA">
                <a:solidFill>
                  <a:schemeClr val="dk1"/>
                </a:solidFill>
              </a:rPr>
              <a:t>If we start our design process narrow-minded, concentrating on familiar demographics, regions, personal abilities or languages, we will end up with a product of limited application. It will be bad for users, but also bad for us — product makers. Designing inclusively lets us to reach much broader audience with things we create. Inclusive design helps </a:t>
            </a:r>
            <a:r>
              <a:rPr i="1" lang="fr-CA">
                <a:solidFill>
                  <a:schemeClr val="dk1"/>
                </a:solidFill>
              </a:rPr>
              <a:t>improve</a:t>
            </a:r>
            <a:r>
              <a:rPr lang="fr-CA">
                <a:solidFill>
                  <a:schemeClr val="dk1"/>
                </a:solidFill>
              </a:rPr>
              <a:t> customer satisfaction. It’s pure profit — for both sides.</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Second, I had to change my understanding of what </a:t>
            </a:r>
            <a:r>
              <a:rPr i="1" lang="fr-CA">
                <a:solidFill>
                  <a:schemeClr val="dk1"/>
                </a:solidFill>
              </a:rPr>
              <a:t>disability</a:t>
            </a:r>
            <a:r>
              <a:rPr lang="fr-CA">
                <a:solidFill>
                  <a:schemeClr val="dk1"/>
                </a:solidFill>
              </a:rPr>
              <a:t> is. Old definition concentrates on biological or mental part of this problem, describing it as a </a:t>
            </a:r>
            <a:r>
              <a:rPr i="1" lang="fr-CA">
                <a:solidFill>
                  <a:schemeClr val="dk1"/>
                </a:solidFill>
              </a:rPr>
              <a:t>health condition</a:t>
            </a:r>
            <a:r>
              <a:rPr lang="fr-CA">
                <a:solidFill>
                  <a:schemeClr val="dk1"/>
                </a:solidFill>
              </a:rPr>
              <a:t>. Inclusive design approach brings us much broader meaning of disability. “Disability is designed”. It’s not a personal attribute or health condition, it’s a mismatch in human interaction with other humans or environment. If we think about it that way, disability is not a state nor property. It’s more like </a:t>
            </a:r>
            <a:r>
              <a:rPr i="1" lang="fr-CA">
                <a:solidFill>
                  <a:schemeClr val="dk1"/>
                </a:solidFill>
              </a:rPr>
              <a:t>situation</a:t>
            </a:r>
            <a:r>
              <a:rPr lang="fr-CA">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4ffd360743_0_1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4ffd360743_0_1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4ffd360743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4ffd360743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Microsoft Inclusive Design Toolkit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4ffd360743_0_1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4ffd360743_0_1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4ffd360743_0_1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4ffd360743_0_1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4ffd360743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4ffd360743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rPr lang="fr-CA">
                <a:solidFill>
                  <a:schemeClr val="dk1"/>
                </a:solidFill>
              </a:rPr>
              <a:t>Time: 15 Minutes</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rPr lang="fr-CA"/>
              <a:t>Briefly write that down on a post-it note. Associate the situation and feelings that this experience created. </a:t>
            </a:r>
            <a:endParaRPr/>
          </a:p>
          <a:p>
            <a:pPr indent="-228600" lvl="0" marL="457200" marR="0" rtl="0" algn="l">
              <a:lnSpc>
                <a:spcPct val="100000"/>
              </a:lnSpc>
              <a:spcBef>
                <a:spcPts val="0"/>
              </a:spcBef>
              <a:spcAft>
                <a:spcPts val="0"/>
              </a:spcAft>
              <a:buClr>
                <a:srgbClr val="000000"/>
              </a:buClr>
              <a:buSzPts val="1100"/>
              <a:buFont typeface="Arial"/>
              <a:buNone/>
            </a:pPr>
            <a:r>
              <a:rPr lang="fr-CA"/>
              <a:t>Time: 20 minutes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4ffd360743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4ffd360743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2900"/>
              </a:spcBef>
              <a:spcAft>
                <a:spcPts val="0"/>
              </a:spcAft>
              <a:buClr>
                <a:schemeClr val="dk1"/>
              </a:buClr>
              <a:buSzPts val="1100"/>
              <a:buFont typeface="Arial"/>
              <a:buNone/>
            </a:pPr>
            <a:r>
              <a:rPr lang="fr-CA">
                <a:solidFill>
                  <a:schemeClr val="dk1"/>
                </a:solidFill>
              </a:rPr>
              <a:t>We all can be considered disabled in some scenarios. When driving a car, touch interaction is impaired. Everyone can benefit from inclusive voice-control (assistants like Cortana or Siri for example). Having a newborn on your hands? You’re limited to one hand for interaction with a smartphone. You are disabled. Temporarily. My </a:t>
            </a:r>
            <a:r>
              <a:rPr lang="fr-CA">
                <a:solidFill>
                  <a:srgbClr val="1155CC"/>
                </a:solidFill>
                <a:uFill>
                  <a:noFill/>
                </a:uFill>
                <a:hlinkClick r:id="rId2"/>
              </a:rPr>
              <a:t>favorite example</a:t>
            </a:r>
            <a:r>
              <a:rPr lang="fr-CA">
                <a:solidFill>
                  <a:schemeClr val="dk1"/>
                </a:solidFill>
              </a:rPr>
              <a:t> are curb cuts for easier and safer crossing the street on a wheelchair. It is mainly for people with permanent disabilities and can seem like a significant design constraint, but… it actually also helps people with strollers, kids on a bicycles or can save you from injury. Inclusive design is simply better design.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4ffd360743_0_2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4ffd360743_0_2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CA">
                <a:solidFill>
                  <a:schemeClr val="dk1"/>
                </a:solidFill>
              </a:rPr>
              <a:t>Microsoft’s Xbox Adaptive Controller is an inspiring example of inclusive design</a:t>
            </a:r>
            <a:endParaRPr b="1">
              <a:solidFill>
                <a:schemeClr val="dk1"/>
              </a:solidFill>
            </a:endParaRPr>
          </a:p>
          <a:p>
            <a:pPr indent="0" lvl="0" marL="0" rtl="0" algn="l">
              <a:spcBef>
                <a:spcPts val="1100"/>
              </a:spcBef>
              <a:spcAft>
                <a:spcPts val="1100"/>
              </a:spcAft>
              <a:buClr>
                <a:schemeClr val="dk1"/>
              </a:buClr>
              <a:buSzPts val="1100"/>
              <a:buFont typeface="Arial"/>
              <a:buNone/>
            </a:pPr>
            <a:r>
              <a:rPr lang="fr-CA">
                <a:solidFill>
                  <a:srgbClr val="333333"/>
                </a:solidFill>
              </a:rPr>
              <a:t>Every gamer with a disability faces a unique challenge for many reasons, one of which is the relative dearth of accessibility-focused peripherals for consoles. </a:t>
            </a:r>
            <a:r>
              <a:rPr b="1" lang="fr-CA">
                <a:solidFill>
                  <a:srgbClr val="333333"/>
                </a:solidFill>
                <a:uFill>
                  <a:noFill/>
                </a:uFill>
                <a:hlinkClick r:id="rId2"/>
              </a:rPr>
              <a:t>Microsoft </a:t>
            </a:r>
            <a:r>
              <a:rPr lang="fr-CA">
                <a:solidFill>
                  <a:srgbClr val="333333"/>
                </a:solidFill>
              </a:rPr>
              <a:t> is taking a big step toward fixing this with its Xbox Adaptive Controller, a device created to address the needs of gamers for whom ordinary gamepads aren’t an option.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4ffd360743_0_2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4ffd360743_0_2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Combined ramp and stairs. Ramp zig zags across stairs.</a:t>
            </a:r>
            <a:endParaRPr>
              <a:solidFill>
                <a:schemeClr val="dk1"/>
              </a:solidFill>
            </a:endParaRPr>
          </a:p>
          <a:p>
            <a:pPr indent="0" lvl="0" marL="0" rtl="0" algn="l">
              <a:spcBef>
                <a:spcPts val="2900"/>
              </a:spcBef>
              <a:spcAft>
                <a:spcPts val="0"/>
              </a:spcAft>
              <a:buClr>
                <a:schemeClr val="dk1"/>
              </a:buClr>
              <a:buSzPts val="1100"/>
              <a:buFont typeface="Arial"/>
              <a:buNone/>
            </a:pPr>
            <a:r>
              <a:rPr lang="fr-CA">
                <a:solidFill>
                  <a:schemeClr val="dk1"/>
                </a:solidFill>
              </a:rPr>
              <a:t>I am reminded of discussions, maybe 2-3 years ago, about that combined staircase and ramp in the photo above. I think it is in Vancouver but I may be wrong (addition: thanks to Dean Birkett in the comments, it’s in Robson Square in Vancouver).</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Again, it looks great.</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Again, it got lots of coverage as cool design</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Again, it was silly.</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The practical problems were that:</a:t>
            </a:r>
            <a:endParaRPr>
              <a:solidFill>
                <a:schemeClr val="dk1"/>
              </a:solidFill>
            </a:endParaRPr>
          </a:p>
          <a:p>
            <a:pPr indent="-298450" lvl="0" marL="749300" rtl="0" algn="l">
              <a:spcBef>
                <a:spcPts val="4400"/>
              </a:spcBef>
              <a:spcAft>
                <a:spcPts val="0"/>
              </a:spcAft>
              <a:buClr>
                <a:schemeClr val="dk1"/>
              </a:buClr>
              <a:buSzPts val="1100"/>
              <a:buFont typeface="Arial"/>
              <a:buChar char="●"/>
            </a:pPr>
            <a:r>
              <a:rPr lang="fr-CA">
                <a:solidFill>
                  <a:schemeClr val="dk1"/>
                </a:solidFill>
              </a:rPr>
              <a:t>for wheelchair users: it was too steep</a:t>
            </a:r>
            <a:endParaRPr>
              <a:solidFill>
                <a:schemeClr val="dk1"/>
              </a:solidFill>
            </a:endParaRPr>
          </a:p>
          <a:p>
            <a:pPr indent="-298450" lvl="0" marL="749300" rtl="0" algn="l">
              <a:spcBef>
                <a:spcPts val="0"/>
              </a:spcBef>
              <a:spcAft>
                <a:spcPts val="0"/>
              </a:spcAft>
              <a:buClr>
                <a:schemeClr val="dk1"/>
              </a:buClr>
              <a:buSzPts val="1100"/>
              <a:buFont typeface="Arial"/>
              <a:buChar char="●"/>
            </a:pPr>
            <a:r>
              <a:rPr lang="fr-CA">
                <a:solidFill>
                  <a:schemeClr val="dk1"/>
                </a:solidFill>
              </a:rPr>
              <a:t>for people with walking impairments: there were not enough handrails</a:t>
            </a:r>
            <a:endParaRPr>
              <a:solidFill>
                <a:schemeClr val="dk1"/>
              </a:solidFill>
            </a:endParaRPr>
          </a:p>
          <a:p>
            <a:pPr indent="-298450" lvl="0" marL="749300" rtl="0" algn="l">
              <a:spcBef>
                <a:spcPts val="0"/>
              </a:spcBef>
              <a:spcAft>
                <a:spcPts val="0"/>
              </a:spcAft>
              <a:buClr>
                <a:schemeClr val="dk1"/>
              </a:buClr>
              <a:buSzPts val="1100"/>
              <a:buFont typeface="Arial"/>
              <a:buChar char="●"/>
            </a:pPr>
            <a:r>
              <a:rPr lang="fr-CA">
                <a:solidFill>
                  <a:schemeClr val="dk1"/>
                </a:solidFill>
              </a:rPr>
              <a:t>for everyone: there were trip hazards</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Looking cool and being usable is entirely possible but we need to point out when it doesn’t work.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50931c9e4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50931c9e4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This created an atmosphere of inclusion which went beyond simply being able to participate. The people who attended with diverse needs shared with us that this level of accessible service design gave them a sense of belonging. This in turn allowed us to hear from voices that we would not always hear from.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4ffd360743_0_2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4ffd360743_0_2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4ffd360743_0_2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4ffd360743_0_2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2200"/>
              </a:spcBef>
              <a:spcAft>
                <a:spcPts val="0"/>
              </a:spcAft>
              <a:buClr>
                <a:schemeClr val="dk1"/>
              </a:buClr>
              <a:buSzPts val="1100"/>
              <a:buFont typeface="Arial"/>
              <a:buNone/>
            </a:pPr>
            <a:r>
              <a:rPr lang="fr-CA">
                <a:solidFill>
                  <a:schemeClr val="dk1"/>
                </a:solidFill>
              </a:rPr>
              <a:t>Before deciding on colours, fonts, etc., it is important to get the wireframes of the new website ready. The main issues to consider from an accessibility point of view is that the content must have a meaningful reading order with consistent navigation and layout throughout the website. These two components will benefit all the website visitors not just people with disabilities.</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Other factors to consider in the design process is using scalable fonts and having sufficient colour contrast. It is important to remember that the visual appearance of a site is controlled by style sheets; accessibility should not have any impact on visual design.</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At the end of the process you will end up with an accessible and usable website by a large diverse set of users. It is important to design for people who are young, old, frequent users, casual users, and those who just enjoy a quality experience.</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4ffd360743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4ffd360743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rPr lang="fr-CA">
                <a:solidFill>
                  <a:schemeClr val="dk1"/>
                </a:solidFill>
              </a:rPr>
              <a:t>Time: 20 Minutes</a:t>
            </a:r>
            <a:endParaRPr>
              <a:solidFill>
                <a:schemeClr val="dk1"/>
              </a:solidFill>
            </a:endParaRPr>
          </a:p>
          <a:p>
            <a:pPr indent="-228600" lvl="0" marL="457200" marR="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4ffd360743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4ffd360743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rPr lang="fr-CA">
                <a:solidFill>
                  <a:schemeClr val="dk1"/>
                </a:solidFill>
              </a:rPr>
              <a:t>Time: 40 Minutes</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4ffd360743_0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4ffd360743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rPr lang="fr-CA"/>
              <a:t>Accessibility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4ffd360743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4ffd360743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An important distinction is that </a:t>
            </a:r>
            <a:r>
              <a:rPr b="1" lang="fr-CA">
                <a:solidFill>
                  <a:schemeClr val="dk1"/>
                </a:solidFill>
              </a:rPr>
              <a:t>accessibility is an attribute, while inclusive design is a method</a:t>
            </a:r>
            <a:r>
              <a:rPr lang="fr-CA">
                <a:solidFill>
                  <a:schemeClr val="dk1"/>
                </a:solidFill>
              </a:rPr>
              <a:t>. While practicing inclusive design should make a product more accessible, it’s not a process for meeting all accessibility standards. Ideally, accessibility and inclusive design work together to make experiences that are not only compliant with standards, but truly usable and open to all.</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Most accessibility criteria grew out of policies and laws that were designed to ensure barrier-free access for specific disability communities. Wheelchair access in architecture only became prominent across the United States after the Americans with Disabilities Act was passed by Congress in 1990. The 1998 Section 508 amendment to the United States Workforce Rehabilitation Act of 1973 mandated that all electronic and information technology be accessible to people with disabilities. The United Nations created a Convention on the Rights of Persons with Disabilities in 2006, as an international agreement to focus on the full societal integration of people with disabilities.</a:t>
            </a:r>
            <a:endParaRPr>
              <a:solidFill>
                <a:schemeClr val="dk1"/>
              </a:solidFill>
            </a:endParaRPr>
          </a:p>
          <a:p>
            <a:pPr indent="0" lvl="0" marL="0" rtl="0" algn="l">
              <a:spcBef>
                <a:spcPts val="0"/>
              </a:spcBef>
              <a:spcAft>
                <a:spcPts val="0"/>
              </a:spcAft>
              <a:buClr>
                <a:schemeClr val="dk1"/>
              </a:buClr>
              <a:buSzPts val="1100"/>
              <a:buFont typeface="Arial"/>
              <a:buNone/>
            </a:pPr>
            <a:br>
              <a:rPr lang="fr-CA">
                <a:solidFill>
                  <a:schemeClr val="dk1"/>
                </a:solidFill>
              </a:rPr>
            </a:br>
            <a:r>
              <a:rPr lang="fr-CA">
                <a:solidFill>
                  <a:schemeClr val="dk1"/>
                </a:solidFill>
              </a:rPr>
              <a:t>Inclusive design should always start with a solid understanding of accessibility fundamentals. Accessibility criteria are the foundation of integrity for any inclusive solution.</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Another concept that is closely related to inclusive design is universal design.</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Universal Design is defined as the design of an environment so that it might be accessed and used in the widest possible range of situations without the need for adaptation.</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Universal design was born out of the built environment. It is rooted in architecture and environmental design. It emphasizes the end solution, most often one that is physically fixed. The principles of universal design are focused on attributes of the end result, such as “simple and intuitive to use” and “perceptible information.”</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In contrast, inclusive design was born out of digital technologies in the 1970s and ’80s, like captioning for people who are deaf and audio-recorded books for blind communities. Inclusive design is now growing into adulthood alongside the internet.</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In some areas of the world, the term inclusive design is used interchangeably with the term universal design. I prefer to make a distinction between them in two ways.</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First, universal design is strongest at describing the qualities of a final design. It is exceptionally good at describing the nature of physical objects. Inclusive design, conversely, focuses on how a designer arrived at that design. Did their process include the contributions of excluded communities?</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The second distinction, initially coined by Treviranus: </a:t>
            </a:r>
            <a:r>
              <a:rPr b="1" lang="fr-CA">
                <a:solidFill>
                  <a:schemeClr val="dk1"/>
                </a:solidFill>
              </a:rPr>
              <a:t>Universal design is one-size-fits-all. Inclusive design is one-size- fits-one.</a:t>
            </a:r>
            <a:endParaRPr b="1">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Inclusive design might not lead to universal designs. Universal designs might not involve the participation of excluded communities. Accessible solutions aren’t always designed to consider human diversity or emotional qualities like beauty or dignity. They simply need to provide access.</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Inclusive design, accessibility, and universal design are important for different reasons and have different strengths. Designers should be familiar with all three.</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An inclusive designer is someone, arguably anyone, who recognizes and remedies mismatched interactions between people and their world. They seek out the expertise of people who navigate exclusionary designs. The expertise of excluded communities gives insight into a diversity of ways to participate in an experience.</a:t>
            </a:r>
            <a:endParaRPr>
              <a:solidFill>
                <a:schemeClr val="dk1"/>
              </a:solidFill>
            </a:endParaRPr>
          </a:p>
          <a:p>
            <a:pPr indent="0" lvl="0" marL="0" rtl="0" algn="l">
              <a:spcBef>
                <a:spcPts val="0"/>
              </a:spcBef>
              <a:spcAft>
                <a:spcPts val="0"/>
              </a:spcAft>
              <a:buClr>
                <a:schemeClr val="dk1"/>
              </a:buClr>
              <a:buSzPts val="1100"/>
              <a:buFont typeface="Arial"/>
              <a:buNone/>
            </a:pPr>
            <a:r>
              <a:rPr i="1" lang="fr-CA">
                <a:solidFill>
                  <a:schemeClr val="dk1"/>
                </a:solidFill>
              </a:rPr>
              <a:t>This essay was adapted with permission from</a:t>
            </a:r>
            <a:r>
              <a:rPr lang="fr-CA">
                <a:solidFill>
                  <a:schemeClr val="dk1"/>
                </a:solidFill>
              </a:rPr>
              <a:t> </a:t>
            </a:r>
            <a:r>
              <a:rPr lang="fr-CA">
                <a:solidFill>
                  <a:srgbClr val="22458F"/>
                </a:solidFill>
                <a:uFill>
                  <a:noFill/>
                </a:uFill>
                <a:hlinkClick r:id="rId2"/>
              </a:rPr>
              <a:t>Mismatch: How Inclusion Shapes Design</a:t>
            </a:r>
            <a:r>
              <a:rPr lang="fr-CA">
                <a:solidFill>
                  <a:schemeClr val="dk1"/>
                </a:solidFill>
              </a:rPr>
              <a:t> </a:t>
            </a:r>
            <a:r>
              <a:rPr i="1" lang="fr-CA">
                <a:solidFill>
                  <a:schemeClr val="dk1"/>
                </a:solidFill>
              </a:rPr>
              <a:t>(MIT Press, 2018) by Kat Holmes. Buy a copy </a:t>
            </a:r>
            <a:r>
              <a:rPr i="1" lang="fr-CA">
                <a:solidFill>
                  <a:srgbClr val="22458F"/>
                </a:solidFill>
                <a:uFill>
                  <a:noFill/>
                </a:uFill>
                <a:hlinkClick r:id="rId3"/>
              </a:rPr>
              <a:t>here</a:t>
            </a:r>
            <a:r>
              <a:rPr i="1" lang="fr-CA">
                <a:solidFill>
                  <a:schemeClr val="dk1"/>
                </a:solidFill>
              </a:rPr>
              <a:t>. </a:t>
            </a:r>
            <a:endParaRPr sz="1400">
              <a:solidFill>
                <a:schemeClr val="dk1"/>
              </a:solidFill>
            </a:endParaRPr>
          </a:p>
          <a:p>
            <a:pPr indent="0" lvl="0" marL="0" rtl="0" algn="l">
              <a:spcBef>
                <a:spcPts val="0"/>
              </a:spcBef>
              <a:spcAft>
                <a:spcPts val="0"/>
              </a:spcAft>
              <a:buClr>
                <a:schemeClr val="dk1"/>
              </a:buClr>
              <a:buSzPts val="1100"/>
              <a:buFont typeface="Arial"/>
              <a:buNone/>
            </a:pPr>
            <a:br>
              <a:rPr lang="fr-CA">
                <a:solidFill>
                  <a:schemeClr val="dk1"/>
                </a:solidFill>
              </a:rPr>
            </a:b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4ffd360743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4ffd360743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rPr lang="fr-CA">
                <a:solidFill>
                  <a:schemeClr val="dk1"/>
                </a:solidFill>
              </a:rPr>
              <a:t>Time 40 minutes</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4ffd360743_0_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g4ffd360743_0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4ffd360743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4ffd360743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Lato"/>
              <a:buChar char="●"/>
            </a:pPr>
            <a:r>
              <a:rPr lang="fr-CA" sz="1800">
                <a:solidFill>
                  <a:schemeClr val="dk2"/>
                </a:solidFill>
                <a:latin typeface="Lato"/>
                <a:ea typeface="Lato"/>
                <a:cs typeface="Lato"/>
                <a:sym typeface="Lato"/>
              </a:rPr>
              <a:t>Incorporates User Research on product teams</a:t>
            </a:r>
            <a:endParaRPr sz="1800">
              <a:solidFill>
                <a:schemeClr val="dk2"/>
              </a:solidFill>
              <a:latin typeface="Lato"/>
              <a:ea typeface="Lato"/>
              <a:cs typeface="Lato"/>
              <a:sym typeface="Lato"/>
            </a:endParaRPr>
          </a:p>
          <a:p>
            <a:pPr indent="-342900" lvl="0" marL="457200" rtl="0" algn="l">
              <a:lnSpc>
                <a:spcPct val="115000"/>
              </a:lnSpc>
              <a:spcBef>
                <a:spcPts val="1600"/>
              </a:spcBef>
              <a:spcAft>
                <a:spcPts val="0"/>
              </a:spcAft>
              <a:buClr>
                <a:schemeClr val="dk2"/>
              </a:buClr>
              <a:buSzPts val="1800"/>
              <a:buFont typeface="Lato"/>
              <a:buChar char="●"/>
            </a:pPr>
            <a:r>
              <a:rPr lang="fr-CA" sz="1800">
                <a:solidFill>
                  <a:schemeClr val="dk2"/>
                </a:solidFill>
                <a:latin typeface="Lato"/>
                <a:ea typeface="Lato"/>
                <a:cs typeface="Lato"/>
                <a:sym typeface="Lato"/>
              </a:rPr>
              <a:t>Held an accessibility workshop for the entire team</a:t>
            </a:r>
            <a:endParaRPr sz="1800">
              <a:solidFill>
                <a:schemeClr val="dk2"/>
              </a:solidFill>
              <a:latin typeface="Lato"/>
              <a:ea typeface="Lato"/>
              <a:cs typeface="Lato"/>
              <a:sym typeface="Lato"/>
            </a:endParaRPr>
          </a:p>
          <a:p>
            <a:pPr indent="-342900" lvl="0" marL="457200" rtl="0" algn="l">
              <a:lnSpc>
                <a:spcPct val="115000"/>
              </a:lnSpc>
              <a:spcBef>
                <a:spcPts val="1600"/>
              </a:spcBef>
              <a:spcAft>
                <a:spcPts val="0"/>
              </a:spcAft>
              <a:buClr>
                <a:schemeClr val="dk2"/>
              </a:buClr>
              <a:buSzPts val="1800"/>
              <a:buFont typeface="Lato"/>
              <a:buChar char="●"/>
            </a:pPr>
            <a:r>
              <a:rPr lang="fr-CA" sz="1800">
                <a:solidFill>
                  <a:schemeClr val="dk2"/>
                </a:solidFill>
                <a:latin typeface="Lato"/>
                <a:ea typeface="Lato"/>
                <a:cs typeface="Lato"/>
                <a:sym typeface="Lato"/>
              </a:rPr>
              <a:t>Demoed keyboard and screen reader navigation to a product team</a:t>
            </a:r>
            <a:endParaRPr sz="1800">
              <a:solidFill>
                <a:schemeClr val="dk2"/>
              </a:solidFill>
              <a:latin typeface="Lato"/>
              <a:ea typeface="Lato"/>
              <a:cs typeface="Lato"/>
              <a:sym typeface="Lato"/>
            </a:endParaRPr>
          </a:p>
          <a:p>
            <a:pPr indent="-342900" lvl="0" marL="457200" rtl="0" algn="l">
              <a:lnSpc>
                <a:spcPct val="115000"/>
              </a:lnSpc>
              <a:spcBef>
                <a:spcPts val="1600"/>
              </a:spcBef>
              <a:spcAft>
                <a:spcPts val="0"/>
              </a:spcAft>
              <a:buClr>
                <a:schemeClr val="dk2"/>
              </a:buClr>
              <a:buSzPts val="1800"/>
              <a:buFont typeface="Lato"/>
              <a:buChar char="●"/>
            </a:pPr>
            <a:r>
              <a:rPr lang="fr-CA" sz="1800">
                <a:solidFill>
                  <a:schemeClr val="dk2"/>
                </a:solidFill>
                <a:latin typeface="Lato"/>
                <a:ea typeface="Lato"/>
                <a:cs typeface="Lato"/>
                <a:sym typeface="Lato"/>
              </a:rPr>
              <a:t>Hosted a Service Design Barriers panel with persons with disabilities from vision, hearing, cognitive and mobility related disabilities</a:t>
            </a:r>
            <a:endParaRPr sz="1800">
              <a:solidFill>
                <a:schemeClr val="dk2"/>
              </a:solidFill>
              <a:latin typeface="Lato"/>
              <a:ea typeface="Lato"/>
              <a:cs typeface="Lato"/>
              <a:sym typeface="Lato"/>
            </a:endParaRPr>
          </a:p>
          <a:p>
            <a:pPr indent="-342900" lvl="0" marL="457200" rtl="0" algn="l">
              <a:lnSpc>
                <a:spcPct val="115000"/>
              </a:lnSpc>
              <a:spcBef>
                <a:spcPts val="1600"/>
              </a:spcBef>
              <a:spcAft>
                <a:spcPts val="0"/>
              </a:spcAft>
              <a:buClr>
                <a:schemeClr val="dk2"/>
              </a:buClr>
              <a:buSzPts val="1800"/>
              <a:buFont typeface="Lato"/>
              <a:buChar char="●"/>
            </a:pPr>
            <a:r>
              <a:rPr lang="fr-CA" sz="1800">
                <a:solidFill>
                  <a:schemeClr val="dk2"/>
                </a:solidFill>
                <a:latin typeface="Lato"/>
                <a:ea typeface="Lato"/>
                <a:cs typeface="Lato"/>
                <a:sym typeface="Lato"/>
              </a:rPr>
              <a:t>Conducted usability testing from diverse groups include testing with person with disabilities</a:t>
            </a:r>
            <a:endParaRPr sz="1800">
              <a:solidFill>
                <a:schemeClr val="dk2"/>
              </a:solidFill>
              <a:latin typeface="Lato"/>
              <a:ea typeface="Lato"/>
              <a:cs typeface="Lato"/>
              <a:sym typeface="Lato"/>
            </a:endParaRPr>
          </a:p>
          <a:p>
            <a:pPr indent="-342900" lvl="0" marL="457200" rtl="0" algn="l">
              <a:lnSpc>
                <a:spcPct val="115000"/>
              </a:lnSpc>
              <a:spcBef>
                <a:spcPts val="1600"/>
              </a:spcBef>
              <a:spcAft>
                <a:spcPts val="0"/>
              </a:spcAft>
              <a:buClr>
                <a:schemeClr val="dk2"/>
              </a:buClr>
              <a:buSzPts val="1800"/>
              <a:buFont typeface="Lato"/>
              <a:buChar char="●"/>
            </a:pPr>
            <a:r>
              <a:rPr lang="fr-CA" sz="1800">
                <a:solidFill>
                  <a:schemeClr val="dk2"/>
                </a:solidFill>
                <a:latin typeface="Lato"/>
                <a:ea typeface="Lato"/>
                <a:cs typeface="Lato"/>
                <a:sym typeface="Lato"/>
              </a:rPr>
              <a:t>Written blog’s about accessibility</a:t>
            </a:r>
            <a:endParaRPr sz="1800">
              <a:solidFill>
                <a:schemeClr val="dk2"/>
              </a:solidFill>
              <a:latin typeface="Lato"/>
              <a:ea typeface="Lato"/>
              <a:cs typeface="Lato"/>
              <a:sym typeface="Lato"/>
            </a:endParaRPr>
          </a:p>
          <a:p>
            <a:pPr indent="0" lvl="0" marL="0" rtl="0" algn="l">
              <a:lnSpc>
                <a:spcPct val="115000"/>
              </a:lnSpc>
              <a:spcBef>
                <a:spcPts val="1600"/>
              </a:spcBef>
              <a:spcAft>
                <a:spcPts val="1600"/>
              </a:spcAft>
              <a:buClr>
                <a:schemeClr val="dk1"/>
              </a:buClr>
              <a:buSzPts val="1100"/>
              <a:buFont typeface="Arial"/>
              <a:buNone/>
            </a:pPr>
            <a:r>
              <a:rPr lang="fr-CA" sz="1800">
                <a:solidFill>
                  <a:schemeClr val="dk2"/>
                </a:solidFill>
                <a:latin typeface="Lato"/>
                <a:ea typeface="Lato"/>
                <a:cs typeface="Lato"/>
                <a:sym typeface="Lato"/>
              </a:rPr>
              <a:t>Much more to come in 2019 - Inclusive Design workshops, partnering with the Canadian School of Public Service, Accessibility clinics for developers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4ffd360743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4ffd360743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4ffd360743_0_2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4ffd360743_0_2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Yes. </a:t>
            </a:r>
            <a:br>
              <a:rPr lang="fr-CA"/>
            </a:br>
            <a:br>
              <a:rPr lang="fr-CA"/>
            </a:br>
            <a:r>
              <a:rPr lang="fr-CA" sz="1050">
                <a:solidFill>
                  <a:schemeClr val="dk1"/>
                </a:solidFill>
                <a:latin typeface="Roboto"/>
                <a:ea typeface="Roboto"/>
                <a:cs typeface="Roboto"/>
                <a:sym typeface="Roboto"/>
              </a:rPr>
              <a:t>A backgrounder on accessibility in the Government of Canada, the court decision regarding the appeal in the Donna Jodhan case circa 2012. It covers the background, facts &amp; requirements. If you are new to accessibility in the Government of Canada or are indirectly involved in accessibility this is a good place to start. </a:t>
            </a:r>
            <a:r>
              <a:rPr lang="fr-CA" sz="1050">
                <a:solidFill>
                  <a:schemeClr val="dk1"/>
                </a:solidFill>
                <a:uFill>
                  <a:noFill/>
                </a:uFill>
                <a:latin typeface="Roboto"/>
                <a:ea typeface="Roboto"/>
                <a:cs typeface="Roboto"/>
                <a:sym typeface="Roboto"/>
                <a:hlinkClick r:id="rId2"/>
              </a:rPr>
              <a:t> </a:t>
            </a:r>
            <a:r>
              <a:rPr lang="fr-CA" sz="1050">
                <a:solidFill>
                  <a:schemeClr val="hlink"/>
                </a:solidFill>
                <a:uFill>
                  <a:noFill/>
                </a:uFill>
                <a:latin typeface="Roboto"/>
                <a:ea typeface="Roboto"/>
                <a:cs typeface="Roboto"/>
                <a:sym typeface="Roboto"/>
                <a:hlinkClick r:id="rId3"/>
              </a:rPr>
              <a:t>https://bit.ly/2S94ALq</a:t>
            </a:r>
            <a:br>
              <a:rPr lang="fr-CA" sz="1050">
                <a:solidFill>
                  <a:schemeClr val="dk1"/>
                </a:solidFill>
                <a:latin typeface="Roboto"/>
                <a:ea typeface="Roboto"/>
                <a:cs typeface="Roboto"/>
                <a:sym typeface="Roboto"/>
              </a:rPr>
            </a:br>
            <a:br>
              <a:rPr lang="fr-CA" sz="1050">
                <a:solidFill>
                  <a:schemeClr val="dk1"/>
                </a:solidFill>
                <a:latin typeface="Roboto"/>
                <a:ea typeface="Roboto"/>
                <a:cs typeface="Roboto"/>
                <a:sym typeface="Roboto"/>
              </a:rPr>
            </a:br>
            <a:r>
              <a:rPr lang="fr-CA" sz="1050">
                <a:solidFill>
                  <a:schemeClr val="dk1"/>
                </a:solidFill>
                <a:latin typeface="Roboto"/>
                <a:ea typeface="Roboto"/>
                <a:cs typeface="Roboto"/>
                <a:sym typeface="Roboto"/>
              </a:rPr>
              <a:t>"The act will benefit all Canadians, especially Canadians with disabilities, by proactively identifying, removing and preventing barriers in a number of priority areas, while also setting accessibility standards and regulations." - Minister Carla Qualtrough</a:t>
            </a:r>
            <a:br>
              <a:rPr lang="fr-CA" sz="1050">
                <a:solidFill>
                  <a:schemeClr val="dk1"/>
                </a:solidFill>
                <a:latin typeface="Roboto"/>
                <a:ea typeface="Roboto"/>
                <a:cs typeface="Roboto"/>
                <a:sym typeface="Roboto"/>
              </a:rPr>
            </a:br>
            <a:br>
              <a:rPr lang="fr-CA" sz="1050">
                <a:solidFill>
                  <a:schemeClr val="dk1"/>
                </a:solidFill>
                <a:latin typeface="Roboto"/>
                <a:ea typeface="Roboto"/>
                <a:cs typeface="Roboto"/>
                <a:sym typeface="Roboto"/>
              </a:rPr>
            </a:br>
            <a:r>
              <a:rPr lang="fr-CA" sz="1050">
                <a:solidFill>
                  <a:schemeClr val="dk1"/>
                </a:solidFill>
                <a:latin typeface="Roboto"/>
                <a:ea typeface="Roboto"/>
                <a:cs typeface="Roboto"/>
                <a:sym typeface="Roboto"/>
              </a:rPr>
              <a:t>Bill C-81 the Accessible Canada Act went through it's second reading in the senate today. This bill would establish the Canadian Accessibility Standards Development Organization and the position of Chief Accessibility Officer, who would advise the minister on emerging and systemic accessibility issues in Canada.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g4ffd360743_0_2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4ffd360743_0_2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WCAG was developed by the </a:t>
            </a:r>
            <a:r>
              <a:rPr lang="fr-CA">
                <a:solidFill>
                  <a:srgbClr val="007EB5"/>
                </a:solidFill>
                <a:uFill>
                  <a:noFill/>
                </a:uFill>
                <a:hlinkClick r:id="rId2"/>
              </a:rPr>
              <a:t>World Wide Web Consortium (W3C)</a:t>
            </a:r>
            <a:r>
              <a:rPr lang="fr-CA">
                <a:solidFill>
                  <a:schemeClr val="dk1"/>
                </a:solidFill>
              </a:rPr>
              <a:t>. Although their focus is not solely on accessibility, the W3C is widely regarded as the highest authority in web accessibility goals and universal design.</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The consortium provides an online web development resource center that includes sample code implementations to demonstrate and encourage the use of standards, as well as prototypes and sample applications to illustrate new technology.</a:t>
            </a:r>
            <a:endParaRPr>
              <a:solidFill>
                <a:schemeClr val="dk1"/>
              </a:solidFill>
            </a:endParaRPr>
          </a:p>
          <a:p>
            <a:pPr indent="0" lvl="0" marL="0" rtl="0" algn="l">
              <a:spcBef>
                <a:spcPts val="800"/>
              </a:spcBef>
              <a:spcAft>
                <a:spcPts val="0"/>
              </a:spcAft>
              <a:buClr>
                <a:schemeClr val="dk1"/>
              </a:buClr>
              <a:buSzPts val="1100"/>
              <a:buFont typeface="Arial"/>
              <a:buNone/>
            </a:pPr>
            <a:r>
              <a:rPr lang="fr-CA">
                <a:solidFill>
                  <a:schemeClr val="dk1"/>
                </a:solidFill>
              </a:rPr>
              <a:t>What is WCAG?</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WCAG, which stands for Web Content Accessibility Guidelines, is a set of guidelines making digital content accessible for all users, specifically, users with disabilities.</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W3C has released three WCAG versions: WCAG 1.0, 2.0, and 2.1.</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4ffd360743_0_2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4ffd360743_0_2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WCAG 2.0’s essential design concepts are labeled </a:t>
            </a:r>
            <a:r>
              <a:rPr lang="fr-CA">
                <a:solidFill>
                  <a:srgbClr val="007EB5"/>
                </a:solidFill>
                <a:uFill>
                  <a:noFill/>
                </a:uFill>
                <a:hlinkClick r:id="rId2"/>
              </a:rPr>
              <a:t>perceivable, operable, understandable and robust</a:t>
            </a:r>
            <a:r>
              <a:rPr lang="fr-CA">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Designers and developers are asked to meet all four of these principals for disabled users, and then select a degree of compliance (Level A, AA, or AAA).</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The four design principals are defined as follows:</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Perceivable: Information and user interface components must be presentable to users in ways they can perceive. This means that users must be able to perceive the all relevant information in your content.</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Operable: User interface components and navigation must be operable. This means that users must be able to operate the interface successfully.</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Understandable: Information and the operation of user interface must be understandable. This means that users must be able to understand the information as well as the operation of the user interface.</a:t>
            </a:r>
            <a:endParaRPr>
              <a:solidFill>
                <a:schemeClr val="dk1"/>
              </a:solidFill>
            </a:endParaRPr>
          </a:p>
          <a:p>
            <a:pPr indent="-298450" lvl="0" marL="457200" rtl="0" algn="l">
              <a:spcBef>
                <a:spcPts val="0"/>
              </a:spcBef>
              <a:spcAft>
                <a:spcPts val="0"/>
              </a:spcAft>
              <a:buClr>
                <a:schemeClr val="dk1"/>
              </a:buClr>
              <a:buSzPts val="1100"/>
              <a:buChar char="●"/>
            </a:pPr>
            <a:r>
              <a:rPr lang="fr-CA">
                <a:solidFill>
                  <a:schemeClr val="dk1"/>
                </a:solidFill>
              </a:rPr>
              <a:t>Robust: Content must be robust enough that it can be interpreted reliably by a wide variety of user agents, including assistive technologies. Content must be accessible to all users, keeping up with advances in technology, such as mobile technology.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4ffd360743_0_2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4ffd360743_0_2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4ffd360743_0_2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4ffd360743_0_2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2200"/>
              </a:spcBef>
              <a:spcAft>
                <a:spcPts val="0"/>
              </a:spcAft>
              <a:buClr>
                <a:schemeClr val="dk1"/>
              </a:buClr>
              <a:buSzPts val="1100"/>
              <a:buFont typeface="Arial"/>
              <a:buNone/>
            </a:pPr>
            <a:r>
              <a:rPr lang="fr-CA">
                <a:solidFill>
                  <a:schemeClr val="dk1"/>
                </a:solidFill>
              </a:rPr>
              <a:t>Good inclusive design is complex. It is not a </a:t>
            </a:r>
            <a:r>
              <a:rPr lang="fr-CA">
                <a:solidFill>
                  <a:srgbClr val="1155CC"/>
                </a:solidFill>
                <a:uFill>
                  <a:noFill/>
                </a:uFill>
                <a:hlinkClick r:id="rId2"/>
              </a:rPr>
              <a:t>barrier to innovation in design</a:t>
            </a:r>
            <a:r>
              <a:rPr lang="fr-CA">
                <a:solidFill>
                  <a:schemeClr val="dk1"/>
                </a:solidFill>
              </a:rPr>
              <a:t>, and the end-result does not have to be lifeless or bland.</a:t>
            </a:r>
            <a:endParaRPr>
              <a:solidFill>
                <a:schemeClr val="dk1"/>
              </a:solidFill>
            </a:endParaRPr>
          </a:p>
          <a:p>
            <a:pPr indent="0" lvl="0" marL="0" rtl="0" algn="l">
              <a:spcBef>
                <a:spcPts val="2200"/>
              </a:spcBef>
              <a:spcAft>
                <a:spcPts val="0"/>
              </a:spcAft>
              <a:buClr>
                <a:schemeClr val="dk1"/>
              </a:buClr>
              <a:buSzPts val="1100"/>
              <a:buFont typeface="Arial"/>
              <a:buNone/>
            </a:pPr>
            <a:r>
              <a:rPr lang="fr-CA">
                <a:solidFill>
                  <a:schemeClr val="dk1"/>
                </a:solidFill>
              </a:rPr>
              <a:t>Accessibility does not mean removing all colour and graphics. What it does mean is that you must think about how colour is used, and provide alternative content for images and other graphical objects that are informational or functional. Although you must adhere to some constraints when designing with accessibility in mind, working within these guidelines will create a good-looking website that is usable by all your visitors.</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4ffd360743_0_1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g4ffd360743_0_1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ffd360743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ffd360743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CA" sz="1800">
                <a:solidFill>
                  <a:schemeClr val="dk2"/>
                </a:solidFill>
              </a:rPr>
              <a:t>Considers the full range of human diversity with respect to ability, language, culture, gender, age, and other forms of human difference.</a:t>
            </a:r>
            <a:br>
              <a:rPr lang="fr-CA" sz="1800">
                <a:solidFill>
                  <a:schemeClr val="dk2"/>
                </a:solidFill>
              </a:rPr>
            </a:br>
            <a:br>
              <a:rPr lang="fr-CA" sz="1800">
                <a:solidFill>
                  <a:schemeClr val="dk2"/>
                </a:solidFill>
              </a:rPr>
            </a:br>
            <a:r>
              <a:rPr lang="fr-CA">
                <a:solidFill>
                  <a:srgbClr val="333333"/>
                </a:solidFill>
              </a:rPr>
              <a:t>The same thinking can, and should be applied to neurological, cultural, ideological, or environmental viewpoints. Those, too, can play a huge factor into how people use and interpret products and their design.</a:t>
            </a:r>
            <a:endParaRPr>
              <a:solidFill>
                <a:srgbClr val="333333"/>
              </a:solidFill>
            </a:endParaRPr>
          </a:p>
          <a:p>
            <a:pPr indent="0" lvl="0" marL="0" rtl="0" algn="l">
              <a:spcBef>
                <a:spcPts val="1600"/>
              </a:spcBef>
              <a:spcAft>
                <a:spcPts val="0"/>
              </a:spcAft>
              <a:buClr>
                <a:schemeClr val="dk1"/>
              </a:buClr>
              <a:buSzPts val="1100"/>
              <a:buFont typeface="Arial"/>
              <a:buNone/>
            </a:pPr>
            <a:br>
              <a:rPr lang="fr-CA">
                <a:solidFill>
                  <a:srgbClr val="333333"/>
                </a:solidFill>
              </a:rPr>
            </a:br>
            <a:r>
              <a:rPr lang="fr-CA">
                <a:solidFill>
                  <a:srgbClr val="333333"/>
                </a:solidFill>
              </a:rPr>
              <a:t>Of course, thought experiments are only a good first step. They pale in comparison to all the great amount of data and insights obtained by user testing and interviews. The absolute best way to design for multiple situations is to work with the people who live through them. Again, interviews and testing reveal loads of information that mere thinking cannot.</a:t>
            </a:r>
            <a:endParaRPr>
              <a:solidFill>
                <a:srgbClr val="333333"/>
              </a:solidFill>
            </a:endParaRPr>
          </a:p>
          <a:p>
            <a:pPr indent="0" lvl="0" marL="0" rtl="0" algn="l">
              <a:spcBef>
                <a:spcPts val="0"/>
              </a:spcBef>
              <a:spcAft>
                <a:spcPts val="0"/>
              </a:spcAft>
              <a:buClr>
                <a:schemeClr val="dk1"/>
              </a:buClr>
              <a:buSzPts val="1100"/>
              <a:buFont typeface="Arial"/>
              <a:buNone/>
            </a:pPr>
            <a:br>
              <a:rPr lang="fr-CA">
                <a:solidFill>
                  <a:srgbClr val="333333"/>
                </a:solidFill>
              </a:rPr>
            </a:br>
            <a:r>
              <a:rPr lang="fr-CA">
                <a:solidFill>
                  <a:srgbClr val="333333"/>
                </a:solidFill>
              </a:rPr>
              <a:t>Inclusive Design isn’t solely about making sure a small percentage of the population can use your product. It’s about making sure anyone, in any situation, can use your product. And that benefits everyone.</a:t>
            </a:r>
            <a:endParaRPr>
              <a:solidFill>
                <a:srgbClr val="333333"/>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1600"/>
              </a:spcAft>
              <a:buClr>
                <a:schemeClr val="dk1"/>
              </a:buClr>
              <a:buSzPts val="1100"/>
              <a:buFont typeface="Arial"/>
              <a:buNone/>
            </a:pPr>
            <a:r>
              <a:t/>
            </a:r>
            <a:endParaRPr sz="1800">
              <a:solidFill>
                <a:schemeClr val="dk2"/>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4ffd360743_0_1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3" name="Google Shape;743;g4ffd360743_0_1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4ffd360743_0_1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g4ffd360743_0_1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4ffd360743_0_1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g4ffd360743_0_1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4ffd360743_0_1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g4ffd360743_0_1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4ffd360743_0_12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g4ffd360743_0_1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4ffd360743_0_12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g4ffd360743_0_1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4ffd360743_0_13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g4ffd360743_0_1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4ffd360743_0_13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g4ffd360743_0_1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4ffd360743_0_1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g4ffd360743_0_1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4ffd360743_0_1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2" name="Google Shape;792;g4ffd360743_0_1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sz="1200">
                <a:solidFill>
                  <a:schemeClr val="dk1"/>
                </a:solidFill>
              </a:rPr>
              <a:t>In broad terms, diversity is any dimension that can be used to differentiate groups and people from one another. It means respect for and appreciation of differences in ethnicity, gender, age, national origin, disability, sexual orientation, education, and religion.</a:t>
            </a:r>
            <a:endParaRPr>
              <a:solidFill>
                <a:schemeClr val="dk1"/>
              </a:solidFill>
            </a:endParaRPr>
          </a:p>
          <a:p>
            <a:pPr indent="-228600" lvl="0" marL="457200" marR="0" rtl="0" algn="l">
              <a:lnSpc>
                <a:spcPct val="100000"/>
              </a:lnSpc>
              <a:spcBef>
                <a:spcPts val="1100"/>
              </a:spcBef>
              <a:spcAft>
                <a:spcPts val="0"/>
              </a:spcAft>
              <a:buClr>
                <a:srgbClr val="000000"/>
              </a:buClr>
              <a:buSzPts val="1100"/>
              <a:buFont typeface="Arial"/>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4ffd360743_0_13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g4ffd360743_0_1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4ffd360743_0_13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g4ffd360743_0_1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4ffd360743_0_1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g4ffd360743_0_1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g4ffd360743_0_13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g4ffd360743_0_1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4ffd360743_0_1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g4ffd360743_0_1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4ffd360743_0_13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g4ffd360743_0_1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4ffd360743_0_13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4ffd360743_0_1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g4ffd360743_0_1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2" name="Google Shape;832;g4ffd360743_0_1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4ffd360743_0_2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4ffd360743_0_2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Clr>
                <a:schemeClr val="dk1"/>
              </a:buClr>
              <a:buSzPts val="1100"/>
              <a:buFont typeface="Arial"/>
              <a:buNone/>
            </a:pPr>
            <a:r>
              <a:rPr lang="fr-CA">
                <a:solidFill>
                  <a:schemeClr val="dk1"/>
                </a:solidFill>
              </a:rPr>
              <a:t>Text alternatives</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Non-text content must have text alternatives.</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Why?</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The purpose is to allow Non-text content to be converted into other forms people need such as braille, large print, speech, symbols, or simpler language.</a:t>
            </a:r>
            <a:endParaRPr>
              <a:solidFill>
                <a:schemeClr val="dk1"/>
              </a:solidFill>
            </a:endParaRPr>
          </a:p>
          <a:p>
            <a:pPr indent="0" lvl="0" marL="0" rtl="0" algn="l">
              <a:spcBef>
                <a:spcPts val="0"/>
              </a:spcBef>
              <a:spcAft>
                <a:spcPts val="0"/>
              </a:spcAft>
              <a:buClr>
                <a:schemeClr val="dk1"/>
              </a:buClr>
              <a:buSzPts val="1100"/>
              <a:buFont typeface="Arial"/>
              <a:buNone/>
            </a:pPr>
            <a:r>
              <a:rPr lang="fr-CA">
                <a:solidFill>
                  <a:schemeClr val="dk1"/>
                </a:solidFill>
              </a:rPr>
              <a:t>Who does this benefit?</a:t>
            </a:r>
            <a:endParaRPr>
              <a:solidFill>
                <a:schemeClr val="dk1"/>
              </a:solidFill>
            </a:endParaRPr>
          </a:p>
          <a:p>
            <a:pPr indent="0" lvl="0" marL="0" rtl="0" algn="l">
              <a:spcBef>
                <a:spcPts val="0"/>
              </a:spcBef>
              <a:spcAft>
                <a:spcPts val="0"/>
              </a:spcAft>
              <a:buNone/>
            </a:pPr>
            <a:r>
              <a:rPr lang="fr-CA">
                <a:solidFill>
                  <a:schemeClr val="dk1"/>
                </a:solidFill>
              </a:rPr>
              <a:t>This guideline benefits a range of people as it allows them to consume content in a way that best meets their needs.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800"/>
              </a:spcBef>
              <a:spcAft>
                <a:spcPts val="0"/>
              </a:spcAft>
              <a:buNone/>
            </a:pPr>
            <a:r>
              <a:rPr lang="fr-CA">
                <a:solidFill>
                  <a:schemeClr val="dk1"/>
                </a:solidFill>
              </a:rPr>
              <a:t>Adaptability</a:t>
            </a:r>
            <a:endParaRPr>
              <a:solidFill>
                <a:schemeClr val="dk1"/>
              </a:solidFill>
            </a:endParaRPr>
          </a:p>
          <a:p>
            <a:pPr indent="0" lvl="0" marL="0" rtl="0" algn="l">
              <a:spcBef>
                <a:spcPts val="0"/>
              </a:spcBef>
              <a:spcAft>
                <a:spcPts val="0"/>
              </a:spcAft>
              <a:buNone/>
            </a:pPr>
            <a:r>
              <a:rPr lang="fr-CA">
                <a:solidFill>
                  <a:schemeClr val="dk1"/>
                </a:solidFill>
              </a:rPr>
              <a:t> </a:t>
            </a:r>
            <a:endParaRPr>
              <a:solidFill>
                <a:schemeClr val="dk1"/>
              </a:solidFill>
            </a:endParaRPr>
          </a:p>
          <a:p>
            <a:pPr indent="0" lvl="0" marL="0" rtl="0" algn="l">
              <a:spcBef>
                <a:spcPts val="0"/>
              </a:spcBef>
              <a:spcAft>
                <a:spcPts val="0"/>
              </a:spcAft>
              <a:buNone/>
            </a:pPr>
            <a:r>
              <a:rPr lang="fr-CA">
                <a:solidFill>
                  <a:schemeClr val="dk1"/>
                </a:solidFill>
              </a:rPr>
              <a:t>Web developers should create content that can be presented in different ways without losing structure or information.</a:t>
            </a:r>
            <a:endParaRPr>
              <a:solidFill>
                <a:schemeClr val="dk1"/>
              </a:solidFill>
            </a:endParaRPr>
          </a:p>
          <a:p>
            <a:pPr indent="0" lvl="0" marL="0" rtl="0" algn="l">
              <a:spcBef>
                <a:spcPts val="0"/>
              </a:spcBef>
              <a:spcAft>
                <a:spcPts val="0"/>
              </a:spcAft>
              <a:buNone/>
            </a:pPr>
            <a:r>
              <a:rPr lang="fr-CA">
                <a:solidFill>
                  <a:schemeClr val="dk1"/>
                </a:solidFill>
              </a:rPr>
              <a:t>Why?</a:t>
            </a:r>
            <a:endParaRPr>
              <a:solidFill>
                <a:schemeClr val="dk1"/>
              </a:solidFill>
            </a:endParaRPr>
          </a:p>
          <a:p>
            <a:pPr indent="0" lvl="0" marL="0" rtl="0" algn="l">
              <a:spcBef>
                <a:spcPts val="0"/>
              </a:spcBef>
              <a:spcAft>
                <a:spcPts val="0"/>
              </a:spcAft>
              <a:buNone/>
            </a:pPr>
            <a:r>
              <a:rPr lang="fr-CA">
                <a:solidFill>
                  <a:schemeClr val="dk1"/>
                </a:solidFill>
              </a:rPr>
              <a:t>This standard ensures content can be converted into other forms people need through software.</a:t>
            </a:r>
            <a:endParaRPr>
              <a:solidFill>
                <a:schemeClr val="dk1"/>
              </a:solidFill>
            </a:endParaRPr>
          </a:p>
          <a:p>
            <a:pPr indent="0" lvl="0" marL="0" rtl="0" algn="l">
              <a:spcBef>
                <a:spcPts val="0"/>
              </a:spcBef>
              <a:spcAft>
                <a:spcPts val="0"/>
              </a:spcAft>
              <a:buNone/>
            </a:pPr>
            <a:r>
              <a:rPr lang="fr-CA">
                <a:solidFill>
                  <a:schemeClr val="dk1"/>
                </a:solidFill>
              </a:rPr>
              <a:t>Who does this benefit?</a:t>
            </a:r>
            <a:endParaRPr>
              <a:solidFill>
                <a:schemeClr val="dk1"/>
              </a:solidFill>
            </a:endParaRPr>
          </a:p>
          <a:p>
            <a:pPr indent="0" lvl="0" marL="0" rtl="0" algn="l">
              <a:spcBef>
                <a:spcPts val="0"/>
              </a:spcBef>
              <a:spcAft>
                <a:spcPts val="0"/>
              </a:spcAft>
              <a:buNone/>
            </a:pPr>
            <a:r>
              <a:rPr lang="fr-CA">
                <a:solidFill>
                  <a:schemeClr val="dk1"/>
                </a:solidFill>
              </a:rPr>
              <a:t>This allows people to access content in different ways – visually, audibly, tactilely etc.</a:t>
            </a:r>
            <a:br>
              <a:rPr lang="fr-CA">
                <a:solidFill>
                  <a:schemeClr val="dk1"/>
                </a:solidFill>
              </a:rPr>
            </a:br>
            <a:br>
              <a:rPr lang="fr-CA">
                <a:solidFill>
                  <a:schemeClr val="dk1"/>
                </a:solidFill>
              </a:rPr>
            </a:br>
            <a:r>
              <a:rPr lang="fr-CA">
                <a:solidFill>
                  <a:schemeClr val="dk1"/>
                </a:solidFill>
              </a:rPr>
              <a:t>Distinguishable</a:t>
            </a:r>
            <a:endParaRPr>
              <a:solidFill>
                <a:schemeClr val="dk1"/>
              </a:solidFill>
            </a:endParaRPr>
          </a:p>
          <a:p>
            <a:pPr indent="0" lvl="0" marL="0" rtl="0" algn="l">
              <a:spcBef>
                <a:spcPts val="0"/>
              </a:spcBef>
              <a:spcAft>
                <a:spcPts val="0"/>
              </a:spcAft>
              <a:buNone/>
            </a:pPr>
            <a:r>
              <a:rPr lang="fr-CA">
                <a:solidFill>
                  <a:schemeClr val="dk1"/>
                </a:solidFill>
              </a:rPr>
              <a:t>Content should be easy for users to see, read, and her. Visually, background should have enough color contrast. Audiably, foreground sounds should be louder than background sounds.</a:t>
            </a:r>
            <a:endParaRPr>
              <a:solidFill>
                <a:schemeClr val="dk1"/>
              </a:solidFill>
            </a:endParaRPr>
          </a:p>
          <a:p>
            <a:pPr indent="0" lvl="0" marL="0" rtl="0" algn="l">
              <a:spcBef>
                <a:spcPts val="0"/>
              </a:spcBef>
              <a:spcAft>
                <a:spcPts val="0"/>
              </a:spcAft>
              <a:buNone/>
            </a:pPr>
            <a:r>
              <a:rPr lang="fr-CA">
                <a:solidFill>
                  <a:schemeClr val="dk1"/>
                </a:solidFill>
              </a:rPr>
              <a:t>Why?</a:t>
            </a:r>
            <a:endParaRPr>
              <a:solidFill>
                <a:schemeClr val="dk1"/>
              </a:solidFill>
            </a:endParaRPr>
          </a:p>
          <a:p>
            <a:pPr indent="0" lvl="0" marL="0" rtl="0" algn="l">
              <a:spcBef>
                <a:spcPts val="0"/>
              </a:spcBef>
              <a:spcAft>
                <a:spcPts val="0"/>
              </a:spcAft>
              <a:buNone/>
            </a:pPr>
            <a:r>
              <a:rPr lang="fr-CA">
                <a:solidFill>
                  <a:schemeClr val="dk1"/>
                </a:solidFill>
              </a:rPr>
              <a:t>Information should be easy for the user to perceive.</a:t>
            </a:r>
            <a:endParaRPr>
              <a:solidFill>
                <a:schemeClr val="dk1"/>
              </a:solidFill>
            </a:endParaRPr>
          </a:p>
          <a:p>
            <a:pPr indent="0" lvl="0" marL="0" rtl="0" algn="l">
              <a:spcBef>
                <a:spcPts val="0"/>
              </a:spcBef>
              <a:spcAft>
                <a:spcPts val="0"/>
              </a:spcAft>
              <a:buNone/>
            </a:pPr>
            <a:r>
              <a:rPr lang="fr-CA">
                <a:solidFill>
                  <a:schemeClr val="dk1"/>
                </a:solidFill>
              </a:rPr>
              <a:t>Who does this benefit?</a:t>
            </a:r>
            <a:endParaRPr>
              <a:solidFill>
                <a:schemeClr val="dk1"/>
              </a:solidFill>
            </a:endParaRPr>
          </a:p>
          <a:p>
            <a:pPr indent="0" lvl="0" marL="0" rtl="0" algn="l">
              <a:spcBef>
                <a:spcPts val="0"/>
              </a:spcBef>
              <a:spcAft>
                <a:spcPts val="0"/>
              </a:spcAft>
              <a:buNone/>
            </a:pPr>
            <a:r>
              <a:rPr lang="fr-CA">
                <a:solidFill>
                  <a:schemeClr val="dk1"/>
                </a:solidFill>
              </a:rPr>
              <a:t>This benefits users with both hearing and visual disabilities as it gives them more clarity over the information being presented.</a:t>
            </a:r>
            <a:endParaRPr>
              <a:solidFill>
                <a:schemeClr val="dk1"/>
              </a:solidFill>
            </a:endParaRPr>
          </a:p>
          <a:p>
            <a:pPr indent="0" lvl="0" marL="0" rtl="0" algn="l">
              <a:spcBef>
                <a:spcPts val="800"/>
              </a:spcBef>
              <a:spcAft>
                <a:spcPts val="0"/>
              </a:spcAft>
              <a:buNone/>
            </a:pPr>
            <a:r>
              <a:t/>
            </a:r>
            <a:endParaRPr>
              <a:solidFill>
                <a:schemeClr val="dk1"/>
              </a:solidFill>
            </a:endParaRPr>
          </a:p>
          <a:p>
            <a:pPr indent="0" lvl="0" marL="0" rtl="0" algn="l">
              <a:spcBef>
                <a:spcPts val="800"/>
              </a:spcBef>
              <a:spcAft>
                <a:spcPts val="0"/>
              </a:spcAft>
              <a:buNone/>
            </a:pPr>
            <a:r>
              <a:rPr lang="fr-CA">
                <a:solidFill>
                  <a:schemeClr val="dk1"/>
                </a:solidFill>
              </a:rPr>
              <a:t>Keyboard Accessibility</a:t>
            </a:r>
            <a:endParaRPr>
              <a:solidFill>
                <a:schemeClr val="dk1"/>
              </a:solidFill>
            </a:endParaRPr>
          </a:p>
          <a:p>
            <a:pPr indent="0" lvl="0" marL="0" rtl="0" algn="l">
              <a:spcBef>
                <a:spcPts val="0"/>
              </a:spcBef>
              <a:spcAft>
                <a:spcPts val="0"/>
              </a:spcAft>
              <a:buNone/>
            </a:pPr>
            <a:r>
              <a:rPr lang="fr-CA">
                <a:solidFill>
                  <a:schemeClr val="dk1"/>
                </a:solidFill>
              </a:rPr>
              <a:t> </a:t>
            </a:r>
            <a:endParaRPr>
              <a:solidFill>
                <a:schemeClr val="dk1"/>
              </a:solidFill>
            </a:endParaRPr>
          </a:p>
          <a:p>
            <a:pPr indent="0" lvl="0" marL="0" rtl="0" algn="l">
              <a:spcBef>
                <a:spcPts val="0"/>
              </a:spcBef>
              <a:spcAft>
                <a:spcPts val="0"/>
              </a:spcAft>
              <a:buNone/>
            </a:pPr>
            <a:r>
              <a:rPr lang="fr-CA">
                <a:solidFill>
                  <a:schemeClr val="dk1"/>
                </a:solidFill>
              </a:rPr>
              <a:t>All website functions should be accessible through a keyboard alone.</a:t>
            </a:r>
            <a:endParaRPr>
              <a:solidFill>
                <a:schemeClr val="dk1"/>
              </a:solidFill>
            </a:endParaRPr>
          </a:p>
          <a:p>
            <a:pPr indent="0" lvl="0" marL="0" rtl="0" algn="l">
              <a:spcBef>
                <a:spcPts val="0"/>
              </a:spcBef>
              <a:spcAft>
                <a:spcPts val="0"/>
              </a:spcAft>
              <a:buNone/>
            </a:pPr>
            <a:r>
              <a:rPr lang="fr-CA">
                <a:solidFill>
                  <a:schemeClr val="dk1"/>
                </a:solidFill>
              </a:rPr>
              <a:t>Why?</a:t>
            </a:r>
            <a:endParaRPr>
              <a:solidFill>
                <a:schemeClr val="dk1"/>
              </a:solidFill>
            </a:endParaRPr>
          </a:p>
          <a:p>
            <a:pPr indent="0" lvl="0" marL="0" rtl="0" algn="l">
              <a:spcBef>
                <a:spcPts val="0"/>
              </a:spcBef>
              <a:spcAft>
                <a:spcPts val="0"/>
              </a:spcAft>
              <a:buNone/>
            </a:pPr>
            <a:r>
              <a:rPr lang="fr-CA">
                <a:solidFill>
                  <a:schemeClr val="dk1"/>
                </a:solidFill>
              </a:rPr>
              <a:t>Keyboard accessibility is the most flexible and universally supported method for navigation.</a:t>
            </a:r>
            <a:endParaRPr>
              <a:solidFill>
                <a:schemeClr val="dk1"/>
              </a:solidFill>
            </a:endParaRPr>
          </a:p>
          <a:p>
            <a:pPr indent="0" lvl="0" marL="0" rtl="0" algn="l">
              <a:spcBef>
                <a:spcPts val="0"/>
              </a:spcBef>
              <a:spcAft>
                <a:spcPts val="0"/>
              </a:spcAft>
              <a:buNone/>
            </a:pPr>
            <a:r>
              <a:rPr lang="fr-CA">
                <a:solidFill>
                  <a:schemeClr val="dk1"/>
                </a:solidFill>
              </a:rPr>
              <a:t>Who does this benefit?</a:t>
            </a:r>
            <a:endParaRPr>
              <a:solidFill>
                <a:schemeClr val="dk1"/>
              </a:solidFill>
            </a:endParaRPr>
          </a:p>
          <a:p>
            <a:pPr indent="0" lvl="0" marL="0" rtl="0" algn="l">
              <a:spcBef>
                <a:spcPts val="0"/>
              </a:spcBef>
              <a:spcAft>
                <a:spcPts val="0"/>
              </a:spcAft>
              <a:buNone/>
            </a:pPr>
            <a:r>
              <a:rPr lang="fr-CA">
                <a:solidFill>
                  <a:schemeClr val="dk1"/>
                </a:solidFill>
              </a:rPr>
              <a:t>Keyboard accessibility benefits many users. It allows users with motor disabilities to access a website, as well as blind users who use a keyboard to navigate. It also benefits people with tremors who have little muscle control, and people who have limited use of their hands, or have no hands due to a birth defect, accident, or amputation.</a:t>
            </a:r>
            <a:br>
              <a:rPr lang="fr-CA">
                <a:solidFill>
                  <a:schemeClr val="dk1"/>
                </a:solidFill>
              </a:rPr>
            </a:br>
            <a:br>
              <a:rPr lang="fr-CA">
                <a:solidFill>
                  <a:schemeClr val="dk1"/>
                </a:solidFill>
              </a:rPr>
            </a:br>
            <a:endParaRPr sz="1400">
              <a:solidFill>
                <a:schemeClr val="dk1"/>
              </a:solidFill>
            </a:endParaRPr>
          </a:p>
          <a:p>
            <a:pPr indent="0" lvl="0" marL="0" rtl="0" algn="l">
              <a:spcBef>
                <a:spcPts val="800"/>
              </a:spcBef>
              <a:spcAft>
                <a:spcPts val="0"/>
              </a:spcAft>
              <a:buNone/>
            </a:pPr>
            <a:r>
              <a:rPr lang="fr-CA">
                <a:solidFill>
                  <a:schemeClr val="dk1"/>
                </a:solidFill>
              </a:rPr>
              <a:t>Time</a:t>
            </a:r>
            <a:endParaRPr>
              <a:solidFill>
                <a:schemeClr val="dk1"/>
              </a:solidFill>
            </a:endParaRPr>
          </a:p>
          <a:p>
            <a:pPr indent="0" lvl="0" marL="0" rtl="0" algn="l">
              <a:spcBef>
                <a:spcPts val="0"/>
              </a:spcBef>
              <a:spcAft>
                <a:spcPts val="0"/>
              </a:spcAft>
              <a:buNone/>
            </a:pPr>
            <a:r>
              <a:rPr lang="fr-CA">
                <a:solidFill>
                  <a:schemeClr val="dk1"/>
                </a:solidFill>
              </a:rPr>
              <a:t> </a:t>
            </a:r>
            <a:endParaRPr>
              <a:solidFill>
                <a:schemeClr val="dk1"/>
              </a:solidFill>
            </a:endParaRPr>
          </a:p>
          <a:p>
            <a:pPr indent="0" lvl="0" marL="0" rtl="0" algn="l">
              <a:spcBef>
                <a:spcPts val="0"/>
              </a:spcBef>
              <a:spcAft>
                <a:spcPts val="0"/>
              </a:spcAft>
              <a:buNone/>
            </a:pPr>
            <a:r>
              <a:rPr lang="fr-CA">
                <a:solidFill>
                  <a:schemeClr val="dk1"/>
                </a:solidFill>
              </a:rPr>
              <a:t>Users should be provided with enough time to read and use the content.</a:t>
            </a:r>
            <a:endParaRPr>
              <a:solidFill>
                <a:schemeClr val="dk1"/>
              </a:solidFill>
            </a:endParaRPr>
          </a:p>
          <a:p>
            <a:pPr indent="0" lvl="0" marL="0" rtl="0" algn="l">
              <a:spcBef>
                <a:spcPts val="0"/>
              </a:spcBef>
              <a:spcAft>
                <a:spcPts val="0"/>
              </a:spcAft>
              <a:buNone/>
            </a:pPr>
            <a:r>
              <a:rPr lang="fr-CA">
                <a:solidFill>
                  <a:schemeClr val="dk1"/>
                </a:solidFill>
              </a:rPr>
              <a:t>Why?</a:t>
            </a:r>
            <a:endParaRPr>
              <a:solidFill>
                <a:schemeClr val="dk1"/>
              </a:solidFill>
            </a:endParaRPr>
          </a:p>
          <a:p>
            <a:pPr indent="0" lvl="0" marL="0" rtl="0" algn="l">
              <a:spcBef>
                <a:spcPts val="0"/>
              </a:spcBef>
              <a:spcAft>
                <a:spcPts val="0"/>
              </a:spcAft>
              <a:buNone/>
            </a:pPr>
            <a:r>
              <a:rPr lang="fr-CA">
                <a:solidFill>
                  <a:schemeClr val="dk1"/>
                </a:solidFill>
              </a:rPr>
              <a:t>Some users may take longer to complete forms or other commands. This guideline ensures that individuals are given enough time to complete tasks at their won individual response times.</a:t>
            </a:r>
            <a:endParaRPr>
              <a:solidFill>
                <a:schemeClr val="dk1"/>
              </a:solidFill>
            </a:endParaRPr>
          </a:p>
          <a:p>
            <a:pPr indent="0" lvl="0" marL="0" rtl="0" algn="l">
              <a:spcBef>
                <a:spcPts val="0"/>
              </a:spcBef>
              <a:spcAft>
                <a:spcPts val="0"/>
              </a:spcAft>
              <a:buNone/>
            </a:pPr>
            <a:r>
              <a:rPr lang="fr-CA">
                <a:solidFill>
                  <a:schemeClr val="dk1"/>
                </a:solidFill>
              </a:rPr>
              <a:t>Who does this benefit?</a:t>
            </a:r>
            <a:endParaRPr>
              <a:solidFill>
                <a:schemeClr val="dk1"/>
              </a:solidFill>
            </a:endParaRPr>
          </a:p>
          <a:p>
            <a:pPr indent="0" lvl="0" marL="0" rtl="0" algn="l">
              <a:spcBef>
                <a:spcPts val="0"/>
              </a:spcBef>
              <a:spcAft>
                <a:spcPts val="0"/>
              </a:spcAft>
              <a:buNone/>
            </a:pPr>
            <a:r>
              <a:rPr lang="fr-CA">
                <a:solidFill>
                  <a:schemeClr val="dk1"/>
                </a:solidFill>
              </a:rPr>
              <a:t>People with physical disabilities who may need more time to react; people with low vision who need time to locate things on the screen; people who are blind and using screen readers and may need more time to understand the website layout; people with cognitive or language limitations; people with reading disabilities, cognitive limitations, and learning disabilities who may need more time to read or comprehend information.</a:t>
            </a:r>
            <a:endParaRPr>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800"/>
              </a:spcBef>
              <a:spcAft>
                <a:spcPts val="0"/>
              </a:spcAft>
              <a:buNone/>
            </a:pPr>
            <a:r>
              <a:rPr lang="fr-CA">
                <a:solidFill>
                  <a:schemeClr val="dk1"/>
                </a:solidFill>
              </a:rPr>
              <a:t>Seizure Safety</a:t>
            </a:r>
            <a:endParaRPr>
              <a:solidFill>
                <a:schemeClr val="dk1"/>
              </a:solidFill>
            </a:endParaRPr>
          </a:p>
          <a:p>
            <a:pPr indent="0" lvl="0" marL="0" rtl="0" algn="l">
              <a:spcBef>
                <a:spcPts val="0"/>
              </a:spcBef>
              <a:spcAft>
                <a:spcPts val="0"/>
              </a:spcAft>
              <a:buNone/>
            </a:pPr>
            <a:r>
              <a:rPr lang="fr-CA">
                <a:solidFill>
                  <a:schemeClr val="dk1"/>
                </a:solidFill>
              </a:rPr>
              <a:t> </a:t>
            </a:r>
            <a:endParaRPr>
              <a:solidFill>
                <a:schemeClr val="dk1"/>
              </a:solidFill>
            </a:endParaRPr>
          </a:p>
          <a:p>
            <a:pPr indent="0" lvl="0" marL="0" rtl="0" algn="l">
              <a:spcBef>
                <a:spcPts val="0"/>
              </a:spcBef>
              <a:spcAft>
                <a:spcPts val="0"/>
              </a:spcAft>
              <a:buNone/>
            </a:pPr>
            <a:r>
              <a:rPr lang="fr-CA">
                <a:solidFill>
                  <a:schemeClr val="dk1"/>
                </a:solidFill>
              </a:rPr>
              <a:t>Content should not be designed in a way that could trigger a seizure.</a:t>
            </a:r>
            <a:endParaRPr>
              <a:solidFill>
                <a:schemeClr val="dk1"/>
              </a:solidFill>
            </a:endParaRPr>
          </a:p>
          <a:p>
            <a:pPr indent="0" lvl="0" marL="0" rtl="0" algn="l">
              <a:spcBef>
                <a:spcPts val="0"/>
              </a:spcBef>
              <a:spcAft>
                <a:spcPts val="0"/>
              </a:spcAft>
              <a:buNone/>
            </a:pPr>
            <a:r>
              <a:rPr lang="fr-CA">
                <a:solidFill>
                  <a:schemeClr val="dk1"/>
                </a:solidFill>
              </a:rPr>
              <a:t>Why?</a:t>
            </a:r>
            <a:endParaRPr>
              <a:solidFill>
                <a:schemeClr val="dk1"/>
              </a:solidFill>
            </a:endParaRPr>
          </a:p>
          <a:p>
            <a:pPr indent="0" lvl="0" marL="0" rtl="0" algn="l">
              <a:spcBef>
                <a:spcPts val="0"/>
              </a:spcBef>
              <a:spcAft>
                <a:spcPts val="0"/>
              </a:spcAft>
              <a:buNone/>
            </a:pPr>
            <a:r>
              <a:rPr lang="fr-CA">
                <a:solidFill>
                  <a:schemeClr val="dk1"/>
                </a:solidFill>
              </a:rPr>
              <a:t>Flashing visual content can trigger seizures. Most people don’t know they have a seizure disorder until it happens.</a:t>
            </a:r>
            <a:endParaRPr>
              <a:solidFill>
                <a:schemeClr val="dk1"/>
              </a:solidFill>
            </a:endParaRPr>
          </a:p>
          <a:p>
            <a:pPr indent="0" lvl="0" marL="0" rtl="0" algn="l">
              <a:spcBef>
                <a:spcPts val="0"/>
              </a:spcBef>
              <a:spcAft>
                <a:spcPts val="0"/>
              </a:spcAft>
              <a:buNone/>
            </a:pPr>
            <a:r>
              <a:rPr lang="fr-CA">
                <a:solidFill>
                  <a:schemeClr val="dk1"/>
                </a:solidFill>
              </a:rPr>
              <a:t>Who does this benefit?</a:t>
            </a:r>
            <a:endParaRPr>
              <a:solidFill>
                <a:schemeClr val="dk1"/>
              </a:solidFill>
            </a:endParaRPr>
          </a:p>
          <a:p>
            <a:pPr indent="0" lvl="0" marL="0" rtl="0" algn="l">
              <a:spcBef>
                <a:spcPts val="0"/>
              </a:spcBef>
              <a:spcAft>
                <a:spcPts val="0"/>
              </a:spcAft>
              <a:buNone/>
            </a:pPr>
            <a:r>
              <a:rPr lang="fr-CA">
                <a:solidFill>
                  <a:schemeClr val="dk1"/>
                </a:solidFill>
              </a:rPr>
              <a:t>This guideline protects people who have photosensitive epilepsy.</a:t>
            </a:r>
            <a:endParaRPr>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800"/>
              </a:spcBef>
              <a:spcAft>
                <a:spcPts val="0"/>
              </a:spcAft>
              <a:buNone/>
            </a:pPr>
            <a:r>
              <a:rPr lang="fr-CA">
                <a:solidFill>
                  <a:schemeClr val="dk1"/>
                </a:solidFill>
              </a:rPr>
              <a:t>Navigability</a:t>
            </a:r>
            <a:endParaRPr>
              <a:solidFill>
                <a:schemeClr val="dk1"/>
              </a:solidFill>
            </a:endParaRPr>
          </a:p>
          <a:p>
            <a:pPr indent="0" lvl="0" marL="0" rtl="0" algn="l">
              <a:spcBef>
                <a:spcPts val="0"/>
              </a:spcBef>
              <a:spcAft>
                <a:spcPts val="0"/>
              </a:spcAft>
              <a:buNone/>
            </a:pPr>
            <a:r>
              <a:rPr lang="fr-CA">
                <a:solidFill>
                  <a:schemeClr val="dk1"/>
                </a:solidFill>
              </a:rPr>
              <a:t> </a:t>
            </a:r>
            <a:endParaRPr>
              <a:solidFill>
                <a:schemeClr val="dk1"/>
              </a:solidFill>
            </a:endParaRPr>
          </a:p>
          <a:p>
            <a:pPr indent="0" lvl="0" marL="0" rtl="0" algn="l">
              <a:spcBef>
                <a:spcPts val="0"/>
              </a:spcBef>
              <a:spcAft>
                <a:spcPts val="0"/>
              </a:spcAft>
              <a:buNone/>
            </a:pPr>
            <a:r>
              <a:rPr lang="fr-CA">
                <a:solidFill>
                  <a:schemeClr val="dk1"/>
                </a:solidFill>
              </a:rPr>
              <a:t>Web developers should provide multiple, intuitive ways for users to navigate content.</a:t>
            </a:r>
            <a:endParaRPr>
              <a:solidFill>
                <a:schemeClr val="dk1"/>
              </a:solidFill>
            </a:endParaRPr>
          </a:p>
          <a:p>
            <a:pPr indent="0" lvl="0" marL="0" rtl="0" algn="l">
              <a:spcBef>
                <a:spcPts val="0"/>
              </a:spcBef>
              <a:spcAft>
                <a:spcPts val="0"/>
              </a:spcAft>
              <a:buNone/>
            </a:pPr>
            <a:r>
              <a:rPr lang="fr-CA">
                <a:solidFill>
                  <a:schemeClr val="dk1"/>
                </a:solidFill>
              </a:rPr>
              <a:t>Why?</a:t>
            </a:r>
            <a:endParaRPr>
              <a:solidFill>
                <a:schemeClr val="dk1"/>
              </a:solidFill>
            </a:endParaRPr>
          </a:p>
          <a:p>
            <a:pPr indent="0" lvl="0" marL="0" rtl="0" algn="l">
              <a:spcBef>
                <a:spcPts val="0"/>
              </a:spcBef>
              <a:spcAft>
                <a:spcPts val="0"/>
              </a:spcAft>
              <a:buNone/>
            </a:pPr>
            <a:r>
              <a:rPr lang="fr-CA">
                <a:solidFill>
                  <a:schemeClr val="dk1"/>
                </a:solidFill>
              </a:rPr>
              <a:t>This guideline serves to help users find the content they need and track their location.</a:t>
            </a:r>
            <a:endParaRPr>
              <a:solidFill>
                <a:schemeClr val="dk1"/>
              </a:solidFill>
            </a:endParaRPr>
          </a:p>
          <a:p>
            <a:pPr indent="0" lvl="0" marL="0" rtl="0" algn="l">
              <a:spcBef>
                <a:spcPts val="0"/>
              </a:spcBef>
              <a:spcAft>
                <a:spcPts val="0"/>
              </a:spcAft>
              <a:buNone/>
            </a:pPr>
            <a:r>
              <a:rPr lang="fr-CA">
                <a:solidFill>
                  <a:schemeClr val="dk1"/>
                </a:solidFill>
              </a:rPr>
              <a:t>Who does this benefit?</a:t>
            </a:r>
            <a:endParaRPr>
              <a:solidFill>
                <a:schemeClr val="dk1"/>
              </a:solidFill>
            </a:endParaRPr>
          </a:p>
          <a:p>
            <a:pPr indent="0" lvl="0" marL="0" rtl="0" algn="l">
              <a:spcBef>
                <a:spcPts val="0"/>
              </a:spcBef>
              <a:spcAft>
                <a:spcPts val="0"/>
              </a:spcAft>
              <a:buNone/>
            </a:pPr>
            <a:r>
              <a:rPr lang="fr-CA">
                <a:solidFill>
                  <a:schemeClr val="dk1"/>
                </a:solidFill>
              </a:rPr>
              <a:t>This guideline benefits users who use assistive technologies to navigate a page. With proper web design, they can easily locate information.</a:t>
            </a:r>
            <a:br>
              <a:rPr lang="fr-CA">
                <a:solidFill>
                  <a:schemeClr val="dk1"/>
                </a:solidFill>
              </a:rPr>
            </a:br>
            <a:br>
              <a:rPr lang="fr-CA">
                <a:solidFill>
                  <a:schemeClr val="dk1"/>
                </a:solidFill>
              </a:rPr>
            </a:br>
            <a:r>
              <a:rPr lang="fr-CA">
                <a:solidFill>
                  <a:schemeClr val="dk1"/>
                </a:solidFill>
              </a:rPr>
              <a:t>Readability</a:t>
            </a:r>
            <a:endParaRPr>
              <a:solidFill>
                <a:schemeClr val="dk1"/>
              </a:solidFill>
            </a:endParaRPr>
          </a:p>
          <a:p>
            <a:pPr indent="0" lvl="0" marL="0" rtl="0" algn="l">
              <a:spcBef>
                <a:spcPts val="0"/>
              </a:spcBef>
              <a:spcAft>
                <a:spcPts val="0"/>
              </a:spcAft>
              <a:buNone/>
            </a:pPr>
            <a:r>
              <a:rPr lang="fr-CA">
                <a:solidFill>
                  <a:schemeClr val="dk1"/>
                </a:solidFill>
              </a:rPr>
              <a:t>Content should be easy to read and understand, both visually and cognitively.</a:t>
            </a:r>
            <a:endParaRPr>
              <a:solidFill>
                <a:schemeClr val="dk1"/>
              </a:solidFill>
            </a:endParaRPr>
          </a:p>
          <a:p>
            <a:pPr indent="0" lvl="0" marL="0" rtl="0" algn="l">
              <a:spcBef>
                <a:spcPts val="0"/>
              </a:spcBef>
              <a:spcAft>
                <a:spcPts val="0"/>
              </a:spcAft>
              <a:buNone/>
            </a:pPr>
            <a:r>
              <a:rPr lang="fr-CA">
                <a:solidFill>
                  <a:schemeClr val="dk1"/>
                </a:solidFill>
              </a:rPr>
              <a:t>Why?</a:t>
            </a:r>
            <a:endParaRPr>
              <a:solidFill>
                <a:schemeClr val="dk1"/>
              </a:solidFill>
            </a:endParaRPr>
          </a:p>
          <a:p>
            <a:pPr indent="0" lvl="0" marL="0" rtl="0" algn="l">
              <a:spcBef>
                <a:spcPts val="0"/>
              </a:spcBef>
              <a:spcAft>
                <a:spcPts val="0"/>
              </a:spcAft>
              <a:buNone/>
            </a:pPr>
            <a:r>
              <a:rPr lang="fr-CA">
                <a:solidFill>
                  <a:schemeClr val="dk1"/>
                </a:solidFill>
              </a:rPr>
              <a:t>This guideline ensures text can be read by users and assistive technologies.</a:t>
            </a:r>
            <a:endParaRPr>
              <a:solidFill>
                <a:schemeClr val="dk1"/>
              </a:solidFill>
            </a:endParaRPr>
          </a:p>
          <a:p>
            <a:pPr indent="0" lvl="0" marL="0" rtl="0" algn="l">
              <a:spcBef>
                <a:spcPts val="0"/>
              </a:spcBef>
              <a:spcAft>
                <a:spcPts val="0"/>
              </a:spcAft>
              <a:buNone/>
            </a:pPr>
            <a:r>
              <a:rPr lang="fr-CA">
                <a:solidFill>
                  <a:schemeClr val="dk1"/>
                </a:solidFill>
              </a:rPr>
              <a:t>Who does this benefit?</a:t>
            </a:r>
            <a:endParaRPr>
              <a:solidFill>
                <a:schemeClr val="dk1"/>
              </a:solidFill>
            </a:endParaRPr>
          </a:p>
          <a:p>
            <a:pPr indent="0" lvl="0" marL="0" rtl="0" algn="l">
              <a:spcBef>
                <a:spcPts val="0"/>
              </a:spcBef>
              <a:spcAft>
                <a:spcPts val="0"/>
              </a:spcAft>
              <a:buNone/>
            </a:pPr>
            <a:r>
              <a:rPr lang="fr-CA">
                <a:solidFill>
                  <a:schemeClr val="dk1"/>
                </a:solidFill>
              </a:rPr>
              <a:t>This guideline benefits many different types of users. Some users have a harder time recognizing words or inferring the meaning of a word. In addition, for people using assistive technologies, a proper definition of the language is imperative for its functionality.</a:t>
            </a:r>
            <a:endParaRPr>
              <a:solidFill>
                <a:schemeClr val="dk1"/>
              </a:solidFill>
            </a:endParaRPr>
          </a:p>
          <a:p>
            <a:pPr indent="0" lvl="0" marL="0" rtl="0" algn="l">
              <a:spcBef>
                <a:spcPts val="800"/>
              </a:spcBef>
              <a:spcAft>
                <a:spcPts val="0"/>
              </a:spcAft>
              <a:buNone/>
            </a:pPr>
            <a:r>
              <a:t/>
            </a:r>
            <a:endParaRPr>
              <a:solidFill>
                <a:schemeClr val="dk1"/>
              </a:solidFill>
            </a:endParaRPr>
          </a:p>
          <a:p>
            <a:pPr indent="0" lvl="0" marL="0" rtl="0" algn="l">
              <a:spcBef>
                <a:spcPts val="800"/>
              </a:spcBef>
              <a:spcAft>
                <a:spcPts val="0"/>
              </a:spcAft>
              <a:buNone/>
            </a:pPr>
            <a:r>
              <a:rPr lang="fr-CA">
                <a:solidFill>
                  <a:schemeClr val="dk1"/>
                </a:solidFill>
              </a:rPr>
              <a:t>Predictability</a:t>
            </a:r>
            <a:endParaRPr>
              <a:solidFill>
                <a:schemeClr val="dk1"/>
              </a:solidFill>
            </a:endParaRPr>
          </a:p>
          <a:p>
            <a:pPr indent="0" lvl="0" marL="0" rtl="0" algn="l">
              <a:spcBef>
                <a:spcPts val="0"/>
              </a:spcBef>
              <a:spcAft>
                <a:spcPts val="0"/>
              </a:spcAft>
              <a:buNone/>
            </a:pPr>
            <a:r>
              <a:rPr lang="fr-CA">
                <a:solidFill>
                  <a:schemeClr val="dk1"/>
                </a:solidFill>
              </a:rPr>
              <a:t> </a:t>
            </a:r>
            <a:endParaRPr>
              <a:solidFill>
                <a:schemeClr val="dk1"/>
              </a:solidFill>
            </a:endParaRPr>
          </a:p>
          <a:p>
            <a:pPr indent="0" lvl="0" marL="0" rtl="0" algn="l">
              <a:spcBef>
                <a:spcPts val="0"/>
              </a:spcBef>
              <a:spcAft>
                <a:spcPts val="0"/>
              </a:spcAft>
              <a:buNone/>
            </a:pPr>
            <a:r>
              <a:rPr lang="fr-CA">
                <a:solidFill>
                  <a:schemeClr val="dk1"/>
                </a:solidFill>
              </a:rPr>
              <a:t>Pages should appear and operate in predictable ways.</a:t>
            </a:r>
            <a:endParaRPr>
              <a:solidFill>
                <a:schemeClr val="dk1"/>
              </a:solidFill>
            </a:endParaRPr>
          </a:p>
          <a:p>
            <a:pPr indent="0" lvl="0" marL="0" rtl="0" algn="l">
              <a:spcBef>
                <a:spcPts val="0"/>
              </a:spcBef>
              <a:spcAft>
                <a:spcPts val="0"/>
              </a:spcAft>
              <a:buNone/>
            </a:pPr>
            <a:r>
              <a:rPr lang="fr-CA">
                <a:solidFill>
                  <a:schemeClr val="dk1"/>
                </a:solidFill>
              </a:rPr>
              <a:t>Why?</a:t>
            </a:r>
            <a:endParaRPr>
              <a:solidFill>
                <a:schemeClr val="dk1"/>
              </a:solidFill>
            </a:endParaRPr>
          </a:p>
          <a:p>
            <a:pPr indent="0" lvl="0" marL="0" rtl="0" algn="l">
              <a:spcBef>
                <a:spcPts val="0"/>
              </a:spcBef>
              <a:spcAft>
                <a:spcPts val="0"/>
              </a:spcAft>
              <a:buNone/>
            </a:pPr>
            <a:r>
              <a:rPr lang="fr-CA">
                <a:solidFill>
                  <a:schemeClr val="dk1"/>
                </a:solidFill>
              </a:rPr>
              <a:t>This guideline ensures uniformity for how web pages behave and function throughout the web.</a:t>
            </a:r>
            <a:endParaRPr>
              <a:solidFill>
                <a:schemeClr val="dk1"/>
              </a:solidFill>
            </a:endParaRPr>
          </a:p>
          <a:p>
            <a:pPr indent="0" lvl="0" marL="0" rtl="0" algn="l">
              <a:spcBef>
                <a:spcPts val="0"/>
              </a:spcBef>
              <a:spcAft>
                <a:spcPts val="0"/>
              </a:spcAft>
              <a:buNone/>
            </a:pPr>
            <a:r>
              <a:rPr lang="fr-CA">
                <a:solidFill>
                  <a:schemeClr val="dk1"/>
                </a:solidFill>
              </a:rPr>
              <a:t>Who does this benefit?</a:t>
            </a:r>
            <a:endParaRPr>
              <a:solidFill>
                <a:schemeClr val="dk1"/>
              </a:solidFill>
            </a:endParaRPr>
          </a:p>
          <a:p>
            <a:pPr indent="0" lvl="0" marL="0" rtl="0" algn="l">
              <a:spcBef>
                <a:spcPts val="0"/>
              </a:spcBef>
              <a:spcAft>
                <a:spcPts val="0"/>
              </a:spcAft>
              <a:buNone/>
            </a:pPr>
            <a:r>
              <a:rPr lang="fr-CA">
                <a:solidFill>
                  <a:schemeClr val="dk1"/>
                </a:solidFill>
              </a:rPr>
              <a:t>This guideline makes it easier for people using screen readers, people who use screen magnifiers, and people with cognitive limitations who may be confused if components of a website appear in different locations on different pages. This also helps users with limited use of their hands to easily determine where they want to go with few keystrokes.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800"/>
              </a:spcBef>
              <a:spcAft>
                <a:spcPts val="0"/>
              </a:spcAft>
              <a:buNone/>
            </a:pPr>
            <a:r>
              <a:rPr lang="fr-CA">
                <a:solidFill>
                  <a:schemeClr val="dk1"/>
                </a:solidFill>
              </a:rPr>
              <a:t>Input Assitance</a:t>
            </a:r>
            <a:endParaRPr>
              <a:solidFill>
                <a:schemeClr val="dk1"/>
              </a:solidFill>
            </a:endParaRPr>
          </a:p>
          <a:p>
            <a:pPr indent="0" lvl="0" marL="0" rtl="0" algn="l">
              <a:spcBef>
                <a:spcPts val="0"/>
              </a:spcBef>
              <a:spcAft>
                <a:spcPts val="0"/>
              </a:spcAft>
              <a:buNone/>
            </a:pPr>
            <a:r>
              <a:rPr lang="fr-CA">
                <a:solidFill>
                  <a:schemeClr val="dk1"/>
                </a:solidFill>
              </a:rPr>
              <a:t> </a:t>
            </a:r>
            <a:endParaRPr>
              <a:solidFill>
                <a:schemeClr val="dk1"/>
              </a:solidFill>
            </a:endParaRPr>
          </a:p>
          <a:p>
            <a:pPr indent="0" lvl="0" marL="0" rtl="0" algn="l">
              <a:spcBef>
                <a:spcPts val="0"/>
              </a:spcBef>
              <a:spcAft>
                <a:spcPts val="0"/>
              </a:spcAft>
              <a:buNone/>
            </a:pPr>
            <a:r>
              <a:rPr lang="fr-CA">
                <a:solidFill>
                  <a:schemeClr val="dk1"/>
                </a:solidFill>
              </a:rPr>
              <a:t>A mechanism should be in place to help users avoid making mistakes, or to help users make corrections easily.</a:t>
            </a:r>
            <a:endParaRPr>
              <a:solidFill>
                <a:schemeClr val="dk1"/>
              </a:solidFill>
            </a:endParaRPr>
          </a:p>
          <a:p>
            <a:pPr indent="0" lvl="0" marL="0" rtl="0" algn="l">
              <a:spcBef>
                <a:spcPts val="0"/>
              </a:spcBef>
              <a:spcAft>
                <a:spcPts val="0"/>
              </a:spcAft>
              <a:buNone/>
            </a:pPr>
            <a:r>
              <a:rPr lang="fr-CA">
                <a:solidFill>
                  <a:schemeClr val="dk1"/>
                </a:solidFill>
              </a:rPr>
              <a:t>Why?</a:t>
            </a:r>
            <a:endParaRPr>
              <a:solidFill>
                <a:schemeClr val="dk1"/>
              </a:solidFill>
            </a:endParaRPr>
          </a:p>
          <a:p>
            <a:pPr indent="0" lvl="0" marL="0" rtl="0" algn="l">
              <a:spcBef>
                <a:spcPts val="0"/>
              </a:spcBef>
              <a:spcAft>
                <a:spcPts val="0"/>
              </a:spcAft>
              <a:buNone/>
            </a:pPr>
            <a:r>
              <a:rPr lang="fr-CA">
                <a:solidFill>
                  <a:schemeClr val="dk1"/>
                </a:solidFill>
              </a:rPr>
              <a:t>This helps to reduce the number of serious or irreversible errors and alerts users that an error has been made so they can correct it.</a:t>
            </a:r>
            <a:endParaRPr>
              <a:solidFill>
                <a:schemeClr val="dk1"/>
              </a:solidFill>
            </a:endParaRPr>
          </a:p>
          <a:p>
            <a:pPr indent="0" lvl="0" marL="0" rtl="0" algn="l">
              <a:spcBef>
                <a:spcPts val="0"/>
              </a:spcBef>
              <a:spcAft>
                <a:spcPts val="0"/>
              </a:spcAft>
              <a:buNone/>
            </a:pPr>
            <a:r>
              <a:rPr lang="fr-CA">
                <a:solidFill>
                  <a:schemeClr val="dk1"/>
                </a:solidFill>
              </a:rPr>
              <a:t>Who does this benefit?</a:t>
            </a:r>
            <a:endParaRPr>
              <a:solidFill>
                <a:schemeClr val="dk1"/>
              </a:solidFill>
            </a:endParaRPr>
          </a:p>
          <a:p>
            <a:pPr indent="0" lvl="0" marL="0" rtl="0" algn="l">
              <a:spcBef>
                <a:spcPts val="0"/>
              </a:spcBef>
              <a:spcAft>
                <a:spcPts val="0"/>
              </a:spcAft>
              <a:buNone/>
            </a:pPr>
            <a:r>
              <a:rPr lang="fr-CA">
                <a:solidFill>
                  <a:schemeClr val="dk1"/>
                </a:solidFill>
              </a:rPr>
              <a:t>For certain people, it can be hard to correct or detect errors. This ensures that they are inputting correct information.</a:t>
            </a:r>
            <a:br>
              <a:rPr lang="fr-CA">
                <a:solidFill>
                  <a:schemeClr val="dk1"/>
                </a:solidFill>
              </a:rPr>
            </a:br>
            <a:br>
              <a:rPr lang="fr-CA">
                <a:solidFill>
                  <a:schemeClr val="dk1"/>
                </a:solidFill>
              </a:rPr>
            </a:br>
            <a:r>
              <a:rPr lang="fr-CA">
                <a:solidFill>
                  <a:schemeClr val="dk1"/>
                </a:solidFill>
              </a:rPr>
              <a:t>Compatibility</a:t>
            </a:r>
            <a:endParaRPr>
              <a:solidFill>
                <a:schemeClr val="dk1"/>
              </a:solidFill>
            </a:endParaRPr>
          </a:p>
          <a:p>
            <a:pPr indent="0" lvl="0" marL="0" rtl="0" algn="l">
              <a:spcBef>
                <a:spcPts val="0"/>
              </a:spcBef>
              <a:spcAft>
                <a:spcPts val="0"/>
              </a:spcAft>
              <a:buNone/>
            </a:pPr>
            <a:r>
              <a:rPr lang="fr-CA">
                <a:solidFill>
                  <a:schemeClr val="dk1"/>
                </a:solidFill>
              </a:rPr>
              <a:t> </a:t>
            </a:r>
            <a:endParaRPr>
              <a:solidFill>
                <a:schemeClr val="dk1"/>
              </a:solidFill>
            </a:endParaRPr>
          </a:p>
          <a:p>
            <a:pPr indent="0" lvl="0" marL="0" rtl="0" algn="l">
              <a:spcBef>
                <a:spcPts val="0"/>
              </a:spcBef>
              <a:spcAft>
                <a:spcPts val="0"/>
              </a:spcAft>
              <a:buNone/>
            </a:pPr>
            <a:r>
              <a:rPr lang="fr-CA">
                <a:solidFill>
                  <a:schemeClr val="dk1"/>
                </a:solidFill>
              </a:rPr>
              <a:t>Web developers should maximize compatibility across devices and make sure content is compatible with assistive technologies.</a:t>
            </a:r>
            <a:endParaRPr>
              <a:solidFill>
                <a:schemeClr val="dk1"/>
              </a:solidFill>
            </a:endParaRPr>
          </a:p>
          <a:p>
            <a:pPr indent="0" lvl="0" marL="0" rtl="0" algn="l">
              <a:spcBef>
                <a:spcPts val="0"/>
              </a:spcBef>
              <a:spcAft>
                <a:spcPts val="0"/>
              </a:spcAft>
              <a:buNone/>
            </a:pPr>
            <a:r>
              <a:rPr lang="fr-CA">
                <a:solidFill>
                  <a:schemeClr val="dk1"/>
                </a:solidFill>
              </a:rPr>
              <a:t>Why?</a:t>
            </a:r>
            <a:endParaRPr>
              <a:solidFill>
                <a:schemeClr val="dk1"/>
              </a:solidFill>
            </a:endParaRPr>
          </a:p>
          <a:p>
            <a:pPr indent="0" lvl="0" marL="0" rtl="0" algn="l">
              <a:spcBef>
                <a:spcPts val="0"/>
              </a:spcBef>
              <a:spcAft>
                <a:spcPts val="0"/>
              </a:spcAft>
              <a:buNone/>
            </a:pPr>
            <a:r>
              <a:rPr lang="fr-CA">
                <a:solidFill>
                  <a:schemeClr val="dk1"/>
                </a:solidFill>
              </a:rPr>
              <a:t>To support compatibility with current and future user agents like assistive devices, desktops, tablets, mobiles, etc.</a:t>
            </a:r>
            <a:endParaRPr>
              <a:solidFill>
                <a:schemeClr val="dk1"/>
              </a:solidFill>
            </a:endParaRPr>
          </a:p>
          <a:p>
            <a:pPr indent="0" lvl="0" marL="0" rtl="0" algn="l">
              <a:spcBef>
                <a:spcPts val="0"/>
              </a:spcBef>
              <a:spcAft>
                <a:spcPts val="0"/>
              </a:spcAft>
              <a:buNone/>
            </a:pPr>
            <a:r>
              <a:rPr lang="fr-CA">
                <a:solidFill>
                  <a:schemeClr val="dk1"/>
                </a:solidFill>
              </a:rPr>
              <a:t>Who does this benefit?</a:t>
            </a:r>
            <a:endParaRPr>
              <a:solidFill>
                <a:schemeClr val="dk1"/>
              </a:solidFill>
            </a:endParaRPr>
          </a:p>
          <a:p>
            <a:pPr indent="0" lvl="0" marL="0" rtl="0" algn="l">
              <a:spcBef>
                <a:spcPts val="0"/>
              </a:spcBef>
              <a:spcAft>
                <a:spcPts val="0"/>
              </a:spcAft>
              <a:buNone/>
            </a:pPr>
            <a:r>
              <a:rPr lang="fr-CA">
                <a:solidFill>
                  <a:schemeClr val="dk1"/>
                </a:solidFill>
              </a:rPr>
              <a:t>This ensures web content is accessible for all users, on whichever device the user chooses to use.</a:t>
            </a:r>
            <a:endParaRPr>
              <a:solidFill>
                <a:schemeClr val="dk1"/>
              </a:solidFill>
            </a:endParaRPr>
          </a:p>
          <a:p>
            <a:pPr indent="0" lvl="0" marL="0" rtl="0" algn="l">
              <a:spcBef>
                <a:spcPts val="800"/>
              </a:spcBef>
              <a:spcAft>
                <a:spcPts val="0"/>
              </a:spcAft>
              <a:buNone/>
            </a:pPr>
            <a:r>
              <a:rPr lang="fr-CA">
                <a:solidFill>
                  <a:schemeClr val="dk1"/>
                </a:solidFill>
              </a:rPr>
              <a:t>What to Know About WCAG 2.1</a:t>
            </a:r>
            <a:endParaRPr>
              <a:solidFill>
                <a:schemeClr val="dk1"/>
              </a:solidFill>
            </a:endParaRPr>
          </a:p>
          <a:p>
            <a:pPr indent="0" lvl="0" marL="0" rtl="0" algn="l">
              <a:spcBef>
                <a:spcPts val="0"/>
              </a:spcBef>
              <a:spcAft>
                <a:spcPts val="0"/>
              </a:spcAft>
              <a:buNone/>
            </a:pPr>
            <a:r>
              <a:rPr lang="fr-CA">
                <a:solidFill>
                  <a:schemeClr val="dk1"/>
                </a:solidFill>
              </a:rPr>
              <a:t>WCAG 2.1 is an extension of WCAG 2.0. It’s backwards compatible, which means that content that conforms to WCAG 2.1 also conforms to WCAG 2.0.</a:t>
            </a:r>
            <a:endParaRPr>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4ffd360743_0_2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4ffd360743_0_2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6800"/>
              </a:spcBef>
              <a:spcAft>
                <a:spcPts val="0"/>
              </a:spcAft>
              <a:buClr>
                <a:schemeClr val="dk1"/>
              </a:buClr>
              <a:buSzPts val="1100"/>
              <a:buAutoNum type="arabicPeriod"/>
            </a:pPr>
            <a:r>
              <a:rPr lang="fr-CA">
                <a:solidFill>
                  <a:schemeClr val="dk1"/>
                </a:solidFill>
              </a:rPr>
              <a:t>Use good semantics and markup </a:t>
            </a:r>
            <a:endParaRPr>
              <a:solidFill>
                <a:schemeClr val="dk1"/>
              </a:solidFill>
            </a:endParaRPr>
          </a:p>
          <a:p>
            <a:pPr indent="0" lvl="0" marL="457200" rtl="0" algn="l">
              <a:spcBef>
                <a:spcPts val="6800"/>
              </a:spcBef>
              <a:spcAft>
                <a:spcPts val="0"/>
              </a:spcAft>
              <a:buNone/>
            </a:pPr>
            <a:r>
              <a:rPr lang="fr-CA">
                <a:solidFill>
                  <a:schemeClr val="dk1"/>
                </a:solidFill>
              </a:rPr>
              <a:t>Headings mark where the content starts — they’re tags given to text to define its style and purpose. Headings also establish the hierarchy of the content of the page.</a:t>
            </a:r>
            <a:br>
              <a:rPr lang="fr-CA">
                <a:solidFill>
                  <a:schemeClr val="dk1"/>
                </a:solidFill>
              </a:rPr>
            </a:br>
            <a:br>
              <a:rPr lang="fr-CA">
                <a:solidFill>
                  <a:schemeClr val="dk1"/>
                </a:solidFill>
              </a:rPr>
            </a:br>
            <a:r>
              <a:rPr lang="fr-CA">
                <a:solidFill>
                  <a:schemeClr val="dk1"/>
                </a:solidFill>
              </a:rPr>
              <a:t>Titles with big font sizes help a reader understand the order of the content better. Likewise, screen readers also use heading tags to read content. This way, people with low-vision get an overview of the page by reading each heading in a hierarchal flow.</a:t>
            </a:r>
            <a:br>
              <a:rPr lang="fr-CA">
                <a:solidFill>
                  <a:schemeClr val="dk1"/>
                </a:solidFill>
              </a:rPr>
            </a:br>
            <a:br>
              <a:rPr lang="fr-CA">
                <a:solidFill>
                  <a:schemeClr val="dk1"/>
                </a:solidFill>
              </a:rPr>
            </a:br>
            <a:r>
              <a:rPr lang="fr-CA">
                <a:solidFill>
                  <a:schemeClr val="dk1"/>
                </a:solidFill>
              </a:rPr>
              <a:t>It’s important to use proper structural elements when you develop a site. HTML elements communicate to the browser what kind of content they contain and how the browser should render or treat that content. The components and structure of a page are what arranges an accessibility tree. This tree is what powers screen readers which are used by people who are blind so they can “listen” to a page.</a:t>
            </a:r>
            <a:br>
              <a:rPr lang="fr-CA">
                <a:solidFill>
                  <a:schemeClr val="dk1"/>
                </a:solidFill>
              </a:rPr>
            </a:br>
            <a:br>
              <a:rPr lang="fr-CA">
                <a:solidFill>
                  <a:schemeClr val="dk1"/>
                </a:solidFill>
              </a:rPr>
            </a:br>
            <a:r>
              <a:rPr lang="fr-CA">
                <a:solidFill>
                  <a:schemeClr val="dk1"/>
                </a:solidFill>
              </a:rPr>
              <a:t>Not using markup correctly affects accessibility. Don’t use HTML tags for a style effect only. Screen readers navigate web pages by heading structure (true headers, not just text that is styled big and bold) hierarchically. The people that use your site can listen to a list of all of the headings, jump the content by types of titles, or navigate directly to top-level headings &lt;h1&gt;.</a:t>
            </a:r>
            <a:br>
              <a:rPr lang="fr-CA">
                <a:solidFill>
                  <a:schemeClr val="dk1"/>
                </a:solidFill>
              </a:rPr>
            </a:br>
            <a:br>
              <a:rPr lang="fr-CA">
                <a:solidFill>
                  <a:schemeClr val="dk1"/>
                </a:solidFill>
              </a:rPr>
            </a:br>
            <a:r>
              <a:rPr lang="fr-CA">
                <a:solidFill>
                  <a:schemeClr val="dk1"/>
                </a:solidFill>
              </a:rPr>
              <a:t>Source: </a:t>
            </a:r>
            <a:r>
              <a:rPr b="1" lang="fr-CA">
                <a:solidFill>
                  <a:srgbClr val="1155CC"/>
                </a:solidFill>
                <a:uFill>
                  <a:noFill/>
                </a:uFill>
                <a:hlinkClick r:id="rId2"/>
              </a:rPr>
              <a:t>WebAIM Semantic Structure</a:t>
            </a:r>
            <a:endParaRPr b="1">
              <a:solidFill>
                <a:srgbClr val="1155CC"/>
              </a:solidFill>
              <a:uFill>
                <a:noFill/>
              </a:uFill>
              <a:hlinkClick r:id="rId3"/>
            </a:endParaRPr>
          </a:p>
          <a:p>
            <a:pPr indent="0" lvl="0" marL="457200" rtl="0" algn="l">
              <a:spcBef>
                <a:spcPts val="0"/>
              </a:spcBef>
              <a:spcAft>
                <a:spcPts val="0"/>
              </a:spcAft>
              <a:buNone/>
            </a:pPr>
            <a:r>
              <a:rPr lang="fr-CA">
                <a:solidFill>
                  <a:schemeClr val="dk1"/>
                </a:solidFill>
              </a:rPr>
              <a:t> 3. </a:t>
            </a:r>
            <a:r>
              <a:rPr b="1" lang="fr-CA">
                <a:solidFill>
                  <a:schemeClr val="dk1"/>
                </a:solidFill>
              </a:rPr>
              <a:t>Multiple Ways</a:t>
            </a:r>
            <a:br>
              <a:rPr b="1" lang="fr-CA">
                <a:solidFill>
                  <a:schemeClr val="dk1"/>
                </a:solidFill>
              </a:rPr>
            </a:br>
            <a:br>
              <a:rPr b="1" lang="fr-CA">
                <a:solidFill>
                  <a:schemeClr val="dk1"/>
                </a:solidFill>
              </a:rPr>
            </a:br>
            <a:r>
              <a:rPr lang="fr-CA">
                <a:solidFill>
                  <a:schemeClr val="dk1"/>
                </a:solidFill>
              </a:rPr>
              <a:t>There should be more than one way available to locate a web page within a set of web pages. </a:t>
            </a:r>
            <a:br>
              <a:rPr lang="fr-CA">
                <a:solidFill>
                  <a:schemeClr val="dk1"/>
                </a:solidFill>
              </a:rPr>
            </a:br>
            <a:r>
              <a:rPr lang="fr-CA">
                <a:solidFill>
                  <a:schemeClr val="dk1"/>
                </a:solidFill>
              </a:rPr>
              <a:t>Exceptions: when the web page is a part of process like a checkout page.</a:t>
            </a:r>
            <a:br>
              <a:rPr lang="fr-CA">
                <a:solidFill>
                  <a:schemeClr val="dk1"/>
                </a:solidFill>
              </a:rPr>
            </a:br>
            <a:br>
              <a:rPr lang="fr-CA">
                <a:solidFill>
                  <a:schemeClr val="dk1"/>
                </a:solidFill>
              </a:rPr>
            </a:br>
            <a:r>
              <a:rPr b="1" i="1" lang="fr-CA">
                <a:solidFill>
                  <a:schemeClr val="dk1"/>
                </a:solidFill>
              </a:rPr>
              <a:t>Benefits:</a:t>
            </a:r>
            <a:r>
              <a:rPr i="1" lang="fr-CA">
                <a:solidFill>
                  <a:schemeClr val="dk1"/>
                </a:solidFill>
              </a:rPr>
              <a:t> This helps to find the information faster which helps users with visual impairments </a:t>
            </a:r>
            <a:br>
              <a:rPr i="1" lang="fr-CA">
                <a:solidFill>
                  <a:schemeClr val="dk1"/>
                </a:solidFill>
              </a:rPr>
            </a:br>
            <a:r>
              <a:rPr i="1" lang="fr-CA">
                <a:solidFill>
                  <a:schemeClr val="dk1"/>
                </a:solidFill>
              </a:rPr>
              <a:t>or cognitive limitations.</a:t>
            </a:r>
            <a:br>
              <a:rPr i="1" lang="fr-CA">
                <a:solidFill>
                  <a:schemeClr val="dk1"/>
                </a:solidFill>
              </a:rPr>
            </a:br>
            <a:r>
              <a:rPr i="1" lang="fr-CA">
                <a:solidFill>
                  <a:schemeClr val="dk1"/>
                </a:solidFill>
              </a:rPr>
              <a:t>Source: </a:t>
            </a:r>
            <a:r>
              <a:rPr i="1" lang="fr-CA">
                <a:solidFill>
                  <a:srgbClr val="1155CC"/>
                </a:solidFill>
                <a:uFill>
                  <a:noFill/>
                </a:uFill>
                <a:hlinkClick r:id="rId4"/>
              </a:rPr>
              <a:t>WCAG 2.1: Multiple Ways</a:t>
            </a:r>
            <a:br>
              <a:rPr b="1" lang="fr-CA">
                <a:solidFill>
                  <a:schemeClr val="dk1"/>
                </a:solidFill>
              </a:rPr>
            </a:br>
            <a:br>
              <a:rPr b="1" lang="fr-CA">
                <a:solidFill>
                  <a:schemeClr val="dk1"/>
                </a:solidFill>
              </a:rPr>
            </a:br>
            <a:r>
              <a:rPr b="1" lang="fr-CA">
                <a:solidFill>
                  <a:schemeClr val="dk1"/>
                </a:solidFill>
              </a:rPr>
              <a:t>Device independent design</a:t>
            </a:r>
            <a:br>
              <a:rPr b="1" lang="fr-CA">
                <a:solidFill>
                  <a:schemeClr val="dk1"/>
                </a:solidFill>
              </a:rPr>
            </a:br>
            <a:br>
              <a:rPr b="1" lang="fr-CA">
                <a:solidFill>
                  <a:schemeClr val="dk1"/>
                </a:solidFill>
              </a:rPr>
            </a:br>
            <a:r>
              <a:rPr lang="fr-CA">
                <a:solidFill>
                  <a:schemeClr val="dk1"/>
                </a:solidFill>
              </a:rPr>
              <a:t>Make it easier for users to operate functionality through various inputs.</a:t>
            </a:r>
            <a:br>
              <a:rPr lang="fr-CA">
                <a:solidFill>
                  <a:schemeClr val="dk1"/>
                </a:solidFill>
              </a:rPr>
            </a:br>
            <a:br>
              <a:rPr lang="fr-CA">
                <a:solidFill>
                  <a:schemeClr val="dk1"/>
                </a:solidFill>
              </a:rPr>
            </a:br>
            <a:r>
              <a:rPr lang="fr-CA">
                <a:solidFill>
                  <a:schemeClr val="dk1"/>
                </a:solidFill>
              </a:rPr>
              <a:t>4. </a:t>
            </a:r>
            <a:r>
              <a:rPr b="1" lang="fr-CA">
                <a:solidFill>
                  <a:schemeClr val="dk1"/>
                </a:solidFill>
              </a:rPr>
              <a:t>Sensory characteristics</a:t>
            </a:r>
            <a:br>
              <a:rPr b="1" lang="fr-CA">
                <a:solidFill>
                  <a:schemeClr val="dk1"/>
                </a:solidFill>
              </a:rPr>
            </a:br>
            <a:br>
              <a:rPr b="1" lang="fr-CA">
                <a:solidFill>
                  <a:schemeClr val="dk1"/>
                </a:solidFill>
              </a:rPr>
            </a:br>
            <a:r>
              <a:rPr lang="fr-CA">
                <a:solidFill>
                  <a:schemeClr val="dk1"/>
                </a:solidFill>
              </a:rPr>
              <a:t>Don’t provide instructions which rely solely on sensory characteristics of components such as shape, colour, size, visual location, orientation or sound. for example — use a combination of positioning, colour, and labelling to identify content.</a:t>
            </a:r>
            <a:br>
              <a:rPr lang="fr-CA">
                <a:solidFill>
                  <a:schemeClr val="dk1"/>
                </a:solidFill>
              </a:rPr>
            </a:br>
            <a:br>
              <a:rPr lang="fr-CA">
                <a:solidFill>
                  <a:schemeClr val="dk1"/>
                </a:solidFill>
              </a:rPr>
            </a:br>
            <a:r>
              <a:rPr b="1" i="1" lang="fr-CA">
                <a:solidFill>
                  <a:schemeClr val="dk1"/>
                </a:solidFill>
              </a:rPr>
              <a:t>Benefits:</a:t>
            </a:r>
            <a:r>
              <a:rPr i="1" lang="fr-CA">
                <a:solidFill>
                  <a:schemeClr val="dk1"/>
                </a:solidFill>
              </a:rPr>
              <a:t> People who are blind</a:t>
            </a:r>
            <a:r>
              <a:rPr b="1" i="1" lang="fr-CA">
                <a:solidFill>
                  <a:schemeClr val="dk1"/>
                </a:solidFill>
              </a:rPr>
              <a:t> </a:t>
            </a:r>
            <a:r>
              <a:rPr i="1" lang="fr-CA">
                <a:solidFill>
                  <a:schemeClr val="dk1"/>
                </a:solidFill>
              </a:rPr>
              <a:t>or have low vision may not be able to understand information if it is conveyed by shape and/or location. Providing additional information will allow them to understand the information conveyed.</a:t>
            </a:r>
            <a:endParaRPr i="1">
              <a:solidFill>
                <a:schemeClr val="dk1"/>
              </a:solidFill>
            </a:endParaRPr>
          </a:p>
          <a:p>
            <a:pPr indent="0" lvl="0" marL="0" rtl="0" algn="l">
              <a:spcBef>
                <a:spcPts val="7600"/>
              </a:spcBef>
              <a:spcAft>
                <a:spcPts val="0"/>
              </a:spcAft>
              <a:buClr>
                <a:schemeClr val="dk1"/>
              </a:buClr>
              <a:buSzPts val="1100"/>
              <a:buFont typeface="Arial"/>
              <a:buNone/>
            </a:pPr>
            <a:r>
              <a:rPr i="1" lang="fr-CA">
                <a:solidFill>
                  <a:schemeClr val="dk1"/>
                </a:solidFill>
              </a:rPr>
              <a:t>Source: </a:t>
            </a:r>
            <a:r>
              <a:rPr i="1" lang="fr-CA">
                <a:solidFill>
                  <a:srgbClr val="1155CC"/>
                </a:solidFill>
                <a:uFill>
                  <a:noFill/>
                </a:uFill>
                <a:hlinkClick r:id="rId5"/>
              </a:rPr>
              <a:t>WCAG 2.1: Sensory characteristics</a:t>
            </a:r>
            <a:endParaRPr i="1">
              <a:solidFill>
                <a:srgbClr val="1155CC"/>
              </a:solidFill>
              <a:uFill>
                <a:noFill/>
              </a:uFill>
              <a:hlinkClick r:id="rId6"/>
            </a:endParaRPr>
          </a:p>
          <a:p>
            <a:pPr indent="0" lvl="0" marL="457200" rtl="0" algn="l">
              <a:spcBef>
                <a:spcPts val="0"/>
              </a:spcBef>
              <a:spcAft>
                <a:spcPts val="0"/>
              </a:spcAft>
              <a:buNone/>
            </a:pPr>
            <a:r>
              <a:t/>
            </a:r>
            <a:endParaRPr>
              <a:solidFill>
                <a:schemeClr val="dk1"/>
              </a:solidFill>
            </a:endParaRPr>
          </a:p>
          <a:p>
            <a:pPr indent="0" lvl="0" marL="0" rtl="0" algn="l">
              <a:spcBef>
                <a:spcPts val="6800"/>
              </a:spcBef>
              <a:spcAft>
                <a:spcPts val="0"/>
              </a:spcAft>
              <a:buNone/>
            </a:pPr>
            <a:r>
              <a:rPr lang="fr-CA">
                <a:solidFill>
                  <a:schemeClr val="dk1"/>
                </a:solidFill>
              </a:rPr>
              <a:t>When you’re communicating something important, showing an action, or prompting a response, don’t use color as the only visual cue. People with low visual acuity or color blindness will have a hard time understanding your content.</a:t>
            </a:r>
            <a:br>
              <a:rPr lang="fr-CA">
                <a:solidFill>
                  <a:schemeClr val="dk1"/>
                </a:solidFill>
              </a:rPr>
            </a:br>
            <a:br>
              <a:rPr lang="fr-CA">
                <a:solidFill>
                  <a:schemeClr val="dk1"/>
                </a:solidFill>
              </a:rPr>
            </a:br>
            <a:r>
              <a:rPr lang="fr-CA">
                <a:solidFill>
                  <a:schemeClr val="dk1"/>
                </a:solidFill>
              </a:rPr>
              <a:t>Try to use an indicator other than color such as text labels or patterns. When showing errors on the screen, don’t rely on colored text alone, add an icon or include a title to the message. Consider adding a visual cue such as font weight or underline text style to linked text in a paragraph, so the links stand out.</a:t>
            </a:r>
            <a:br>
              <a:rPr lang="fr-CA">
                <a:solidFill>
                  <a:schemeClr val="dk1"/>
                </a:solidFill>
              </a:rPr>
            </a:br>
            <a:br>
              <a:rPr lang="fr-CA">
                <a:solidFill>
                  <a:schemeClr val="dk1"/>
                </a:solidFill>
              </a:rPr>
            </a:br>
            <a:r>
              <a:rPr lang="fr-CA">
                <a:solidFill>
                  <a:schemeClr val="dk1"/>
                </a:solidFill>
              </a:rPr>
              <a:t>Elements with more complex information like charts and graphs can be especially hard to read when you only use color to distinguish the data. Use other visual aspects to communicate information like shape, labels, and size. You can also try incorporating patterns into your fills to make the differences more apparent. A great example of this guideline is </a:t>
            </a:r>
            <a:r>
              <a:rPr lang="fr-CA">
                <a:solidFill>
                  <a:srgbClr val="1155CC"/>
                </a:solidFill>
                <a:uFill>
                  <a:noFill/>
                </a:uFill>
                <a:hlinkClick r:id="rId7"/>
              </a:rPr>
              <a:t>Trello’s colorblind mode</a:t>
            </a:r>
            <a:r>
              <a:rPr lang="fr-CA">
                <a:solidFill>
                  <a:schemeClr val="dk1"/>
                </a:solidFill>
              </a:rPr>
              <a:t>. When turned on, labels become more accessible by adding texture.</a:t>
            </a:r>
            <a:br>
              <a:rPr lang="fr-CA">
                <a:solidFill>
                  <a:schemeClr val="dk1"/>
                </a:solidFill>
              </a:rPr>
            </a:br>
            <a:br>
              <a:rPr lang="fr-CA">
                <a:solidFill>
                  <a:schemeClr val="dk1"/>
                </a:solidFill>
              </a:rPr>
            </a:br>
            <a:r>
              <a:rPr lang="fr-CA">
                <a:solidFill>
                  <a:schemeClr val="dk1"/>
                </a:solidFill>
              </a:rPr>
              <a:t>A good trick is to print your graph in black and white and see if you can still understand everything in it. You can also use an app like </a:t>
            </a:r>
            <a:r>
              <a:rPr lang="fr-CA">
                <a:solidFill>
                  <a:srgbClr val="1155CC"/>
                </a:solidFill>
                <a:uFill>
                  <a:noFill/>
                </a:uFill>
                <a:hlinkClick r:id="rId8"/>
              </a:rPr>
              <a:t>Color Oracle</a:t>
            </a:r>
            <a:r>
              <a:rPr lang="fr-CA">
                <a:solidFill>
                  <a:schemeClr val="dk1"/>
                </a:solidFill>
              </a:rPr>
              <a:t>, which shows you in real time what people with common color vision impairments see. These tips help you make sure that the information in your site is color-agnostic.</a:t>
            </a:r>
            <a:br>
              <a:rPr lang="fr-CA">
                <a:solidFill>
                  <a:schemeClr val="dk1"/>
                </a:solidFill>
              </a:rPr>
            </a:br>
            <a:br>
              <a:rPr lang="fr-CA">
                <a:solidFill>
                  <a:schemeClr val="dk1"/>
                </a:solidFill>
              </a:rPr>
            </a:br>
            <a:r>
              <a:rPr lang="fr-CA">
                <a:solidFill>
                  <a:schemeClr val="dk1"/>
                </a:solidFill>
              </a:rPr>
              <a:t>Source: </a:t>
            </a:r>
            <a:r>
              <a:rPr b="1" lang="fr-CA">
                <a:solidFill>
                  <a:srgbClr val="1155CC"/>
                </a:solidFill>
                <a:uFill>
                  <a:noFill/>
                </a:uFill>
                <a:hlinkClick r:id="rId9"/>
              </a:rPr>
              <a:t>WCAG Visual Contrast Without Color</a:t>
            </a:r>
            <a:endParaRPr>
              <a:solidFill>
                <a:schemeClr val="dk1"/>
              </a:solidFill>
            </a:endParaRPr>
          </a:p>
          <a:p>
            <a:pPr indent="0" lvl="0" marL="0" rtl="0" algn="l">
              <a:spcBef>
                <a:spcPts val="2200"/>
              </a:spcBef>
              <a:spcAft>
                <a:spcPts val="0"/>
              </a:spcAft>
              <a:buNone/>
            </a:pPr>
            <a:r>
              <a:rPr lang="fr-CA" sz="1400">
                <a:solidFill>
                  <a:schemeClr val="dk1"/>
                </a:solidFill>
              </a:rPr>
              <a:t>7. </a:t>
            </a:r>
            <a:r>
              <a:rPr lang="fr-CA">
                <a:solidFill>
                  <a:schemeClr val="dk1"/>
                </a:solidFill>
              </a:rPr>
              <a:t>Keyboard accessibility is one of the most critical aspects of web accessibility. People with motor disabilities, blind people that rely on screen readers, people that don’t have precise muscle control, and even power users are dependent on a keyboard to navigate content.</a:t>
            </a:r>
            <a:br>
              <a:rPr lang="fr-CA">
                <a:solidFill>
                  <a:schemeClr val="dk1"/>
                </a:solidFill>
              </a:rPr>
            </a:br>
            <a:br>
              <a:rPr lang="fr-CA">
                <a:solidFill>
                  <a:schemeClr val="dk1"/>
                </a:solidFill>
              </a:rPr>
            </a:br>
            <a:r>
              <a:rPr lang="fr-CA">
                <a:solidFill>
                  <a:schemeClr val="dk1"/>
                </a:solidFill>
              </a:rPr>
              <a:t>If you’re like me, you’ll typically use the </a:t>
            </a:r>
            <a:r>
              <a:rPr i="1" lang="fr-CA">
                <a:solidFill>
                  <a:schemeClr val="dk1"/>
                </a:solidFill>
              </a:rPr>
              <a:t>Tab</a:t>
            </a:r>
            <a:r>
              <a:rPr lang="fr-CA">
                <a:solidFill>
                  <a:schemeClr val="dk1"/>
                </a:solidFill>
              </a:rPr>
              <a:t> key on your keyboard to navigate through interactive elements on a web page: links, buttons, or input fields. The </a:t>
            </a:r>
            <a:r>
              <a:rPr i="1" lang="fr-CA">
                <a:solidFill>
                  <a:schemeClr val="dk1"/>
                </a:solidFill>
              </a:rPr>
              <a:t>focus state</a:t>
            </a:r>
            <a:r>
              <a:rPr lang="fr-CA">
                <a:solidFill>
                  <a:schemeClr val="dk1"/>
                </a:solidFill>
              </a:rPr>
              <a:t> that we discussed before provides a visual indicator of the component that is currently selected.</a:t>
            </a:r>
            <a:br>
              <a:rPr lang="fr-CA">
                <a:solidFill>
                  <a:schemeClr val="dk1"/>
                </a:solidFill>
              </a:rPr>
            </a:br>
            <a:br>
              <a:rPr lang="fr-CA">
                <a:solidFill>
                  <a:schemeClr val="dk1"/>
                </a:solidFill>
              </a:rPr>
            </a:br>
            <a:r>
              <a:rPr lang="fr-CA">
                <a:solidFill>
                  <a:schemeClr val="dk1"/>
                </a:solidFill>
              </a:rPr>
              <a:t>As you navigate through a page, the order of the interactive elements is essential, and the navigation must be logical and intuitive. The tab order should follow the visual flow of the page: left to right, top to bottom — header, main navigation, content buttons and inputs, and finally the footer.</a:t>
            </a:r>
            <a:br>
              <a:rPr lang="fr-CA">
                <a:solidFill>
                  <a:schemeClr val="dk1"/>
                </a:solidFill>
              </a:rPr>
            </a:br>
            <a:br>
              <a:rPr lang="fr-CA">
                <a:solidFill>
                  <a:schemeClr val="dk1"/>
                </a:solidFill>
              </a:rPr>
            </a:br>
            <a:r>
              <a:rPr lang="fr-CA">
                <a:solidFill>
                  <a:schemeClr val="dk1"/>
                </a:solidFill>
              </a:rPr>
              <a:t>A good practice is testing your site only using a keyboard. Use the </a:t>
            </a:r>
            <a:r>
              <a:rPr i="1" lang="fr-CA">
                <a:solidFill>
                  <a:schemeClr val="dk1"/>
                </a:solidFill>
              </a:rPr>
              <a:t>Tab</a:t>
            </a:r>
            <a:r>
              <a:rPr lang="fr-CA">
                <a:solidFill>
                  <a:schemeClr val="dk1"/>
                </a:solidFill>
              </a:rPr>
              <a:t> key to move through links and forms. Test using the </a:t>
            </a:r>
            <a:r>
              <a:rPr i="1" lang="fr-CA">
                <a:solidFill>
                  <a:schemeClr val="dk1"/>
                </a:solidFill>
              </a:rPr>
              <a:t>Enter</a:t>
            </a:r>
            <a:r>
              <a:rPr lang="fr-CA">
                <a:solidFill>
                  <a:schemeClr val="dk1"/>
                </a:solidFill>
              </a:rPr>
              <a:t> key to select an element. Verify that all the interactive components are predictable and in order. If you can navigate through all your site without a mouse, you’re in a good spot!</a:t>
            </a:r>
            <a:br>
              <a:rPr lang="fr-CA">
                <a:solidFill>
                  <a:schemeClr val="dk1"/>
                </a:solidFill>
              </a:rPr>
            </a:br>
            <a:br>
              <a:rPr lang="fr-CA">
                <a:solidFill>
                  <a:schemeClr val="dk1"/>
                </a:solidFill>
              </a:rPr>
            </a:br>
            <a:r>
              <a:rPr lang="fr-CA">
                <a:solidFill>
                  <a:schemeClr val="dk1"/>
                </a:solidFill>
              </a:rPr>
              <a:t>Last, but not least. Be careful with the size of your navigation — this includes the number of links and the length of the text. Tabbing through long menus may be demanding for people with motor disabilities. And listening to lengthy links can be cumbersome for people that use screen readers—try to be concise. Providing </a:t>
            </a:r>
            <a:r>
              <a:rPr lang="fr-CA">
                <a:solidFill>
                  <a:srgbClr val="1155CC"/>
                </a:solidFill>
                <a:uFill>
                  <a:noFill/>
                </a:uFill>
                <a:hlinkClick r:id="rId10"/>
              </a:rPr>
              <a:t>ARIA landmark</a:t>
            </a:r>
            <a:r>
              <a:rPr lang="fr-CA">
                <a:solidFill>
                  <a:schemeClr val="dk1"/>
                </a:solidFill>
              </a:rPr>
              <a:t>s or HTML5 structural elements like &lt;main&gt; or &lt;nav&gt; will make navigation easier.</a:t>
            </a:r>
            <a:br>
              <a:rPr lang="fr-CA">
                <a:solidFill>
                  <a:schemeClr val="dk1"/>
                </a:solidFill>
              </a:rPr>
            </a:br>
            <a:br>
              <a:rPr lang="fr-CA">
                <a:solidFill>
                  <a:schemeClr val="dk1"/>
                </a:solidFill>
              </a:rPr>
            </a:br>
            <a:r>
              <a:rPr lang="fr-CA">
                <a:solidFill>
                  <a:schemeClr val="dk1"/>
                </a:solidFill>
              </a:rPr>
              <a:t>Source: </a:t>
            </a:r>
            <a:r>
              <a:rPr b="1" lang="fr-CA">
                <a:solidFill>
                  <a:srgbClr val="1155CC"/>
                </a:solidFill>
                <a:uFill>
                  <a:noFill/>
                </a:uFill>
                <a:hlinkClick r:id="rId11"/>
              </a:rPr>
              <a:t>W3C Keyboard</a:t>
            </a:r>
            <a:endParaRPr b="1">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2200"/>
              </a:spcBef>
              <a:spcAft>
                <a:spcPts val="0"/>
              </a:spcAft>
              <a:buNone/>
            </a:pPr>
            <a:r>
              <a:t/>
            </a:r>
            <a:endParaRPr sz="1400">
              <a:solidFill>
                <a:schemeClr val="dk1"/>
              </a:solidFill>
            </a:endParaRPr>
          </a:p>
          <a:p>
            <a:pPr indent="0" lvl="0" marL="0" rtl="0" algn="l">
              <a:spcBef>
                <a:spcPts val="0"/>
              </a:spcBef>
              <a:spcAft>
                <a:spcPts val="0"/>
              </a:spcAft>
              <a:buNone/>
            </a:pPr>
            <a:r>
              <a:rPr lang="fr-CA"/>
              <a:t>8. Design usable focus states</a:t>
            </a:r>
            <a:endParaRPr/>
          </a:p>
          <a:p>
            <a:pPr indent="0" lvl="0" marL="0" rtl="0" algn="l">
              <a:spcBef>
                <a:spcPts val="6800"/>
              </a:spcBef>
              <a:spcAft>
                <a:spcPts val="0"/>
              </a:spcAft>
              <a:buClr>
                <a:schemeClr val="dk1"/>
              </a:buClr>
              <a:buSzPts val="1100"/>
              <a:buFont typeface="Arial"/>
              <a:buNone/>
            </a:pPr>
            <a:r>
              <a:rPr lang="fr-CA">
                <a:solidFill>
                  <a:schemeClr val="dk1"/>
                </a:solidFill>
              </a:rPr>
              <a:t>Have you noticed the blue outlines that sometimes show up around links, inputs, and buttons? These outlines are called focus indicators. Browsers, by default, use a CSS pseudo class to show these outlines on elements when they’re selected. You might find these default focus indicators not very pretty and be tempted just to hide them. However, if you get rid of this default style, be sure to replace it with something else.</a:t>
            </a:r>
            <a:br>
              <a:rPr lang="fr-CA">
                <a:solidFill>
                  <a:schemeClr val="dk1"/>
                </a:solidFill>
              </a:rPr>
            </a:br>
            <a:br>
              <a:rPr lang="fr-CA">
                <a:solidFill>
                  <a:schemeClr val="dk1"/>
                </a:solidFill>
              </a:rPr>
            </a:br>
            <a:r>
              <a:rPr lang="fr-CA">
                <a:solidFill>
                  <a:schemeClr val="dk1"/>
                </a:solidFill>
              </a:rPr>
              <a:t>Focus indicators help people know which element has the keyboard focus and help them understand where they are when navigating your site. These are used by people who are blind and require screen readers, individuals with limited mobility, individuals who have suffered injuries like carpal tunnel, and power users who prefer this type of navigation. Oh, and some of us use the keyboard as their primary way of navigating the web!</a:t>
            </a:r>
            <a:br>
              <a:rPr lang="fr-CA">
                <a:solidFill>
                  <a:schemeClr val="dk1"/>
                </a:solidFill>
              </a:rPr>
            </a:br>
            <a:br>
              <a:rPr lang="fr-CA">
                <a:solidFill>
                  <a:schemeClr val="dk1"/>
                </a:solidFill>
              </a:rPr>
            </a:br>
            <a:r>
              <a:rPr lang="fr-CA">
                <a:solidFill>
                  <a:schemeClr val="dk1"/>
                </a:solidFill>
              </a:rPr>
              <a:t>The elements that should be focusable are links, form fields, widgets, buttons, and menu items. They need to have a focus indicator that makes them look different from the elements around them.</a:t>
            </a:r>
            <a:br>
              <a:rPr lang="fr-CA">
                <a:solidFill>
                  <a:schemeClr val="dk1"/>
                </a:solidFill>
              </a:rPr>
            </a:br>
            <a:br>
              <a:rPr lang="fr-CA">
                <a:solidFill>
                  <a:schemeClr val="dk1"/>
                </a:solidFill>
              </a:rPr>
            </a:br>
            <a:r>
              <a:rPr lang="fr-CA">
                <a:solidFill>
                  <a:schemeClr val="dk1"/>
                </a:solidFill>
              </a:rPr>
              <a:t>You can design focus indicators that fit the style of your site and goes well with your brand. Create a state that is highly visible, with good contrast, so it stands out from the rest of the content.</a:t>
            </a:r>
            <a:br>
              <a:rPr lang="fr-CA">
                <a:solidFill>
                  <a:schemeClr val="dk1"/>
                </a:solidFill>
              </a:rPr>
            </a:br>
            <a:br>
              <a:rPr lang="fr-CA">
                <a:solidFill>
                  <a:schemeClr val="dk1"/>
                </a:solidFill>
              </a:rPr>
            </a:br>
            <a:r>
              <a:rPr lang="fr-CA">
                <a:solidFill>
                  <a:schemeClr val="dk1"/>
                </a:solidFill>
              </a:rPr>
              <a:t>Source: </a:t>
            </a:r>
            <a:r>
              <a:rPr b="1" lang="fr-CA">
                <a:solidFill>
                  <a:srgbClr val="1155CC"/>
                </a:solidFill>
                <a:uFill>
                  <a:noFill/>
                </a:uFill>
                <a:hlinkClick r:id="rId12"/>
              </a:rPr>
              <a:t>W3C Focus Visible</a:t>
            </a:r>
            <a:endParaRPr b="1">
              <a:solidFill>
                <a:srgbClr val="1155CC"/>
              </a:solidFill>
              <a:uFill>
                <a:noFill/>
              </a:uFill>
              <a:hlinkClick r:id="rId13"/>
            </a:endParaRPr>
          </a:p>
          <a:p>
            <a:pPr indent="0" lvl="0" marL="0" rtl="0" algn="l">
              <a:spcBef>
                <a:spcPts val="0"/>
              </a:spcBef>
              <a:spcAft>
                <a:spcPts val="0"/>
              </a:spcAft>
              <a:buNone/>
            </a:pPr>
            <a:br>
              <a:rPr lang="fr-CA"/>
            </a:br>
            <a:r>
              <a:rPr lang="fr-CA">
                <a:solidFill>
                  <a:schemeClr val="dk1"/>
                </a:solidFill>
              </a:rPr>
              <a:t>Avoid links that says ‘Click here’ or content-free text like ‘More details’ applied to a list of links.</a:t>
            </a:r>
            <a:br>
              <a:rPr lang="fr-CA">
                <a:solidFill>
                  <a:schemeClr val="dk1"/>
                </a:solidFill>
              </a:rPr>
            </a:br>
            <a:br>
              <a:rPr lang="fr-CA">
                <a:solidFill>
                  <a:schemeClr val="dk1"/>
                </a:solidFill>
              </a:rPr>
            </a:br>
            <a:r>
              <a:rPr b="1" i="1" lang="fr-CA">
                <a:solidFill>
                  <a:schemeClr val="dk1"/>
                </a:solidFill>
              </a:rPr>
              <a:t>Benefits</a:t>
            </a:r>
            <a:r>
              <a:rPr i="1" lang="fr-CA">
                <a:solidFill>
                  <a:schemeClr val="dk1"/>
                </a:solidFill>
              </a:rPr>
              <a:t>: This would help users with motor impairments, cognitive limitations or visual disabilities by helping them to avoid unnecessary keystrokes to visit a content that is not relevant to them.</a:t>
            </a:r>
            <a:br>
              <a:rPr i="1" lang="fr-CA">
                <a:solidFill>
                  <a:schemeClr val="dk1"/>
                </a:solidFill>
              </a:rPr>
            </a:br>
            <a:br>
              <a:rPr i="1" lang="fr-CA">
                <a:solidFill>
                  <a:schemeClr val="dk1"/>
                </a:solidFill>
              </a:rPr>
            </a:br>
            <a:r>
              <a:rPr i="1" lang="fr-CA">
                <a:solidFill>
                  <a:schemeClr val="dk1"/>
                </a:solidFill>
              </a:rPr>
              <a:t>Source: </a:t>
            </a:r>
            <a:r>
              <a:rPr i="1" lang="fr-CA">
                <a:solidFill>
                  <a:srgbClr val="1155CC"/>
                </a:solidFill>
                <a:uFill>
                  <a:noFill/>
                </a:uFill>
                <a:hlinkClick r:id="rId14"/>
              </a:rPr>
              <a:t>WCAG 2.1: Link Purpose (in context)</a:t>
            </a:r>
            <a:endParaRPr i="1">
              <a:solidFill>
                <a:srgbClr val="1155CC"/>
              </a:solidFill>
              <a:uFill>
                <a:noFill/>
              </a:uFill>
              <a:hlinkClick r:id="rId15"/>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4ffd360743_0_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4ffd360743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4ffd360743_0_2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4ffd360743_0_2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8100"/>
              </a:spcBef>
              <a:spcAft>
                <a:spcPts val="0"/>
              </a:spcAft>
              <a:buNone/>
            </a:pPr>
            <a:r>
              <a:rPr lang="fr-CA">
                <a:solidFill>
                  <a:schemeClr val="dk1"/>
                </a:solidFill>
              </a:rPr>
              <a:t>4. Write useful alternative text for your images and non text content</a:t>
            </a:r>
            <a:br>
              <a:rPr lang="fr-CA">
                <a:solidFill>
                  <a:schemeClr val="dk1"/>
                </a:solidFill>
              </a:rPr>
            </a:br>
            <a:br>
              <a:rPr lang="fr-CA">
                <a:solidFill>
                  <a:schemeClr val="dk1"/>
                </a:solidFill>
              </a:rPr>
            </a:br>
            <a:r>
              <a:rPr lang="fr-CA">
                <a:solidFill>
                  <a:schemeClr val="dk1"/>
                </a:solidFill>
              </a:rPr>
              <a:t>People with low vision often make use of screen readers to “hear” the web. These tools convert text to speech so that the person can hear the words on a site.</a:t>
            </a:r>
            <a:br>
              <a:rPr lang="fr-CA">
                <a:solidFill>
                  <a:schemeClr val="dk1"/>
                </a:solidFill>
              </a:rPr>
            </a:br>
            <a:br>
              <a:rPr lang="fr-CA">
                <a:solidFill>
                  <a:schemeClr val="dk1"/>
                </a:solidFill>
              </a:rPr>
            </a:br>
            <a:r>
              <a:rPr lang="fr-CA">
                <a:solidFill>
                  <a:schemeClr val="dk1"/>
                </a:solidFill>
              </a:rPr>
              <a:t>There are two ways that you can present alternative text.</a:t>
            </a:r>
            <a:br>
              <a:rPr lang="fr-CA">
                <a:solidFill>
                  <a:schemeClr val="dk1"/>
                </a:solidFill>
              </a:rPr>
            </a:br>
            <a:br>
              <a:rPr lang="fr-CA">
                <a:solidFill>
                  <a:schemeClr val="dk1"/>
                </a:solidFill>
              </a:rPr>
            </a:br>
            <a:r>
              <a:rPr lang="fr-CA">
                <a:solidFill>
                  <a:schemeClr val="dk1"/>
                </a:solidFill>
              </a:rPr>
              <a:t>Within the &lt;alt&gt; attribute of the image element.</a:t>
            </a:r>
            <a:br>
              <a:rPr lang="fr-CA">
                <a:solidFill>
                  <a:schemeClr val="dk1"/>
                </a:solidFill>
              </a:rPr>
            </a:br>
            <a:r>
              <a:rPr lang="fr-CA">
                <a:solidFill>
                  <a:schemeClr val="dk1"/>
                </a:solidFill>
              </a:rPr>
              <a:t>Within context or surroundings of the image itself</a:t>
            </a:r>
            <a:br>
              <a:rPr lang="fr-CA">
                <a:solidFill>
                  <a:schemeClr val="dk1"/>
                </a:solidFill>
              </a:rPr>
            </a:br>
            <a:br>
              <a:rPr lang="fr-CA">
                <a:solidFill>
                  <a:schemeClr val="dk1"/>
                </a:solidFill>
              </a:rPr>
            </a:br>
            <a:r>
              <a:rPr lang="fr-CA">
                <a:solidFill>
                  <a:schemeClr val="dk1"/>
                </a:solidFill>
              </a:rPr>
              <a:t>Try to describe what’s happening in the image, and how it matters to the story, rather than just saying something like “picture,” context is everything.</a:t>
            </a:r>
            <a:br>
              <a:rPr lang="fr-CA">
                <a:solidFill>
                  <a:schemeClr val="dk1"/>
                </a:solidFill>
              </a:rPr>
            </a:br>
            <a:br>
              <a:rPr lang="fr-CA">
                <a:solidFill>
                  <a:schemeClr val="dk1"/>
                </a:solidFill>
              </a:rPr>
            </a:br>
            <a:r>
              <a:rPr lang="fr-CA">
                <a:solidFill>
                  <a:schemeClr val="dk1"/>
                </a:solidFill>
              </a:rPr>
              <a:t>If the image is purely decorative or if it creates redundancy because the surrounding context already explains the content. Then adding an empty &lt;alt&gt; attribute will make screen readers skip it. If you don’t write any alt text, some screen readers will read the file name to the individual. That’s the worst experience you can provide.</a:t>
            </a:r>
            <a:br>
              <a:rPr lang="fr-CA">
                <a:solidFill>
                  <a:schemeClr val="dk1"/>
                </a:solidFill>
              </a:rPr>
            </a:br>
            <a:br>
              <a:rPr lang="fr-CA">
                <a:solidFill>
                  <a:schemeClr val="dk1"/>
                </a:solidFill>
              </a:rPr>
            </a:br>
            <a:r>
              <a:rPr lang="fr-CA">
                <a:solidFill>
                  <a:schemeClr val="dk1"/>
                </a:solidFill>
              </a:rPr>
              <a:t>Google is working on an </a:t>
            </a:r>
            <a:r>
              <a:rPr lang="fr-CA">
                <a:solidFill>
                  <a:srgbClr val="1155CC"/>
                </a:solidFill>
                <a:uFill>
                  <a:noFill/>
                </a:uFill>
                <a:hlinkClick r:id="rId2"/>
              </a:rPr>
              <a:t>image captioning AI that can describe photos with 94% accuracy</a:t>
            </a:r>
            <a:r>
              <a:rPr lang="fr-CA">
                <a:solidFill>
                  <a:schemeClr val="dk1"/>
                </a:solidFill>
              </a:rPr>
              <a:t>. This model is open sourced and still in research — hopefully, we’ll start seeing it used in different products. In the meantime, we should manually provide text that describes the meaning and function of the images in our content.</a:t>
            </a:r>
            <a:br>
              <a:rPr lang="fr-CA">
                <a:solidFill>
                  <a:schemeClr val="dk1"/>
                </a:solidFill>
              </a:rPr>
            </a:br>
            <a:br>
              <a:rPr lang="fr-CA">
                <a:solidFill>
                  <a:schemeClr val="dk1"/>
                </a:solidFill>
              </a:rPr>
            </a:br>
            <a:r>
              <a:rPr lang="fr-CA">
                <a:solidFill>
                  <a:schemeClr val="dk1"/>
                </a:solidFill>
              </a:rPr>
              <a:t>Source: </a:t>
            </a:r>
            <a:r>
              <a:rPr b="1" lang="fr-CA">
                <a:solidFill>
                  <a:srgbClr val="1155CC"/>
                </a:solidFill>
                <a:uFill>
                  <a:noFill/>
                </a:uFill>
                <a:hlinkClick r:id="rId3"/>
              </a:rPr>
              <a:t>W3C Using Alt Attributes</a:t>
            </a:r>
            <a:endParaRPr sz="1400">
              <a:solidFill>
                <a:schemeClr val="dk1"/>
              </a:solidFill>
            </a:endParaRPr>
          </a:p>
          <a:p>
            <a:pPr indent="0" lvl="0" marL="0" rtl="0" algn="l">
              <a:spcBef>
                <a:spcPts val="8100"/>
              </a:spcBef>
              <a:spcAft>
                <a:spcPts val="0"/>
              </a:spcAft>
              <a:buNone/>
            </a:pPr>
            <a:r>
              <a:rPr lang="fr-CA">
                <a:solidFill>
                  <a:schemeClr val="dk1"/>
                </a:solidFill>
              </a:rPr>
              <a:t> </a:t>
            </a:r>
            <a:endParaRPr>
              <a:solidFill>
                <a:schemeClr val="dk1"/>
              </a:solidFill>
            </a:endParaRPr>
          </a:p>
          <a:p>
            <a:pPr indent="0" lvl="0" marL="0" rtl="0" algn="l">
              <a:spcBef>
                <a:spcPts val="8100"/>
              </a:spcBef>
              <a:spcAft>
                <a:spcPts val="0"/>
              </a:spcAft>
              <a:buNone/>
            </a:pPr>
            <a:r>
              <a:t/>
            </a:r>
            <a:endParaRPr>
              <a:solidFill>
                <a:schemeClr val="dk1"/>
              </a:solidFill>
            </a:endParaRPr>
          </a:p>
          <a:p>
            <a:pPr indent="0" lvl="0" marL="0" rtl="0" algn="l">
              <a:spcBef>
                <a:spcPts val="8100"/>
              </a:spcBef>
              <a:spcAft>
                <a:spcPts val="0"/>
              </a:spcAft>
              <a:buNone/>
            </a:pPr>
            <a:r>
              <a:rPr lang="fr-CA">
                <a:solidFill>
                  <a:schemeClr val="dk1"/>
                </a:solidFill>
              </a:rPr>
              <a:t>5. Buttons with good color contrast are easier to read for Guadalupe Color contrast is an often overlooked web accessibility problem. People who have low vision could find it difficult to read text from a background color if it has low contrast. In a </a:t>
            </a:r>
            <a:r>
              <a:rPr lang="fr-CA">
                <a:solidFill>
                  <a:srgbClr val="1155CC"/>
                </a:solidFill>
                <a:uFill>
                  <a:noFill/>
                </a:uFill>
                <a:hlinkClick r:id="rId4"/>
              </a:rPr>
              <a:t>fact sheet on visual impairment and blindness</a:t>
            </a:r>
            <a:r>
              <a:rPr lang="fr-CA">
                <a:solidFill>
                  <a:schemeClr val="dk1"/>
                </a:solidFill>
              </a:rPr>
              <a:t>, the World Health Organization (WHO) estimates that there are 217 million who have moderate to severe vision impairment. So, it is critical to consider the sufficient contrast between text and backgrounds.</a:t>
            </a:r>
            <a:br>
              <a:rPr lang="fr-CA">
                <a:solidFill>
                  <a:schemeClr val="dk1"/>
                </a:solidFill>
              </a:rPr>
            </a:br>
            <a:br>
              <a:rPr lang="fr-CA">
                <a:solidFill>
                  <a:schemeClr val="dk1"/>
                </a:solidFill>
              </a:rPr>
            </a:br>
            <a:r>
              <a:rPr lang="fr-CA">
                <a:solidFill>
                  <a:schemeClr val="dk1"/>
                </a:solidFill>
              </a:rPr>
              <a:t>According to the </a:t>
            </a:r>
            <a:r>
              <a:rPr b="1" lang="fr-CA">
                <a:solidFill>
                  <a:srgbClr val="1155CC"/>
                </a:solidFill>
                <a:uFill>
                  <a:noFill/>
                </a:uFill>
                <a:hlinkClick r:id="rId5"/>
              </a:rPr>
              <a:t>W3C</a:t>
            </a:r>
            <a:r>
              <a:rPr lang="fr-CA">
                <a:solidFill>
                  <a:schemeClr val="dk1"/>
                </a:solidFill>
              </a:rPr>
              <a:t>, the </a:t>
            </a:r>
            <a:r>
              <a:rPr lang="fr-CA">
                <a:solidFill>
                  <a:srgbClr val="1155CC"/>
                </a:solidFill>
                <a:uFill>
                  <a:noFill/>
                </a:uFill>
                <a:hlinkClick r:id="rId6"/>
              </a:rPr>
              <a:t>contrast ratio</a:t>
            </a:r>
            <a:r>
              <a:rPr lang="fr-CA">
                <a:solidFill>
                  <a:schemeClr val="dk1"/>
                </a:solidFill>
              </a:rPr>
              <a:t> between text and its background should be at least 4.5 to 1 (conformance level AA.) The ratios become more forgiving with larger and heavier fonts since they’re easier to read at lower contrast. If your type is at least 18 pt or 14 pt bold, the minimum contrast ratio drops to 3 to 1.</a:t>
            </a:r>
            <a:br>
              <a:rPr lang="fr-CA">
                <a:solidFill>
                  <a:schemeClr val="dk1"/>
                </a:solidFill>
              </a:rPr>
            </a:br>
            <a:br>
              <a:rPr lang="fr-CA">
                <a:solidFill>
                  <a:schemeClr val="dk1"/>
                </a:solidFill>
              </a:rPr>
            </a:br>
            <a:r>
              <a:rPr lang="fr-CA">
                <a:solidFill>
                  <a:schemeClr val="dk1"/>
                </a:solidFill>
              </a:rPr>
              <a:t>Some tools will help you check this quickly. If you use a Mac, I recommend getting the </a:t>
            </a:r>
            <a:r>
              <a:rPr lang="fr-CA">
                <a:solidFill>
                  <a:srgbClr val="1155CC"/>
                </a:solidFill>
                <a:uFill>
                  <a:noFill/>
                </a:uFill>
                <a:hlinkClick r:id="rId7"/>
              </a:rPr>
              <a:t>Contrast app</a:t>
            </a:r>
            <a:r>
              <a:rPr lang="fr-CA">
                <a:solidFill>
                  <a:schemeClr val="dk1"/>
                </a:solidFill>
              </a:rPr>
              <a:t>, with this tool you can instantly check contrast using a color picker. If you want to get a more detailed score, I recommend entering your color values onto the </a:t>
            </a:r>
            <a:r>
              <a:rPr lang="fr-CA">
                <a:solidFill>
                  <a:srgbClr val="1155CC"/>
                </a:solidFill>
                <a:uFill>
                  <a:noFill/>
                </a:uFill>
                <a:hlinkClick r:id="rId8"/>
              </a:rPr>
              <a:t>WebAIM color contrast checker</a:t>
            </a:r>
            <a:r>
              <a:rPr lang="fr-CA">
                <a:solidFill>
                  <a:schemeClr val="dk1"/>
                </a:solidFill>
              </a:rPr>
              <a:t>. This tool will calculate the score for both regular and larger text sizes in different </a:t>
            </a:r>
            <a:r>
              <a:rPr lang="fr-CA">
                <a:solidFill>
                  <a:srgbClr val="1155CC"/>
                </a:solidFill>
                <a:uFill>
                  <a:noFill/>
                </a:uFill>
                <a:hlinkClick r:id="rId9"/>
              </a:rPr>
              <a:t>conformance levels</a:t>
            </a:r>
            <a:r>
              <a:rPr lang="fr-CA">
                <a:solidFill>
                  <a:schemeClr val="dk1"/>
                </a:solidFill>
              </a:rPr>
              <a:t> (A, AA, AAA.) You can change the color values and see the results in real time.</a:t>
            </a:r>
            <a:br>
              <a:rPr lang="fr-CA">
                <a:solidFill>
                  <a:schemeClr val="dk1"/>
                </a:solidFill>
              </a:rPr>
            </a:br>
            <a:br>
              <a:rPr lang="fr-CA">
                <a:solidFill>
                  <a:schemeClr val="dk1"/>
                </a:solidFill>
              </a:rPr>
            </a:br>
            <a:r>
              <a:rPr lang="fr-CA">
                <a:solidFill>
                  <a:schemeClr val="dk1"/>
                </a:solidFill>
              </a:rPr>
              <a:t>Source: </a:t>
            </a:r>
            <a:r>
              <a:rPr b="1" lang="fr-CA">
                <a:solidFill>
                  <a:srgbClr val="1155CC"/>
                </a:solidFill>
                <a:uFill>
                  <a:noFill/>
                </a:uFill>
                <a:hlinkClick r:id="rId10"/>
              </a:rPr>
              <a:t>WCAG Visual Contrast</a:t>
            </a:r>
            <a:endParaRPr sz="14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CA"/>
              <a:t>10. </a:t>
            </a:r>
            <a:r>
              <a:rPr lang="fr-CA">
                <a:solidFill>
                  <a:schemeClr val="dk1"/>
                </a:solidFill>
              </a:rPr>
              <a:t>Using placeholder text as labels are one of the biggest mistakes when designing a form. We might be tempted to go with this trend when real estate is limited or want to make our design more simple and modern—don’t. Placeholder text is usually gray and has low contrast, so it’s hard to read. If you are like me, you usually forget what you’re even writing, so it’s hard to know what the fields are about once the label is gone.</a:t>
            </a:r>
            <a:br>
              <a:rPr lang="fr-CA">
                <a:solidFill>
                  <a:schemeClr val="dk1"/>
                </a:solidFill>
              </a:rPr>
            </a:br>
            <a:br>
              <a:rPr lang="fr-CA">
                <a:solidFill>
                  <a:schemeClr val="dk1"/>
                </a:solidFill>
              </a:rPr>
            </a:br>
            <a:r>
              <a:rPr lang="fr-CA">
                <a:solidFill>
                  <a:schemeClr val="dk1"/>
                </a:solidFill>
              </a:rPr>
              <a:t>People who use screen readers usually navigate through a form using the Tab key to jump through the form controls. The &lt;label&gt; elements are read for each form control. Any non-label text, as placeholder text, is usually skipped over.</a:t>
            </a:r>
            <a:br>
              <a:rPr lang="fr-CA">
                <a:solidFill>
                  <a:schemeClr val="dk1"/>
                </a:solidFill>
              </a:rPr>
            </a:br>
            <a:br>
              <a:rPr lang="fr-CA">
                <a:solidFill>
                  <a:schemeClr val="dk1"/>
                </a:solidFill>
              </a:rPr>
            </a:br>
            <a:r>
              <a:rPr lang="fr-CA">
                <a:solidFill>
                  <a:schemeClr val="dk1"/>
                </a:solidFill>
              </a:rPr>
              <a:t>Always help people understand what they should do and write in a form. It’s best if labels don’t go away, even when the person is filling an input; people should never lose context with what they’re writing. When designers hide descriptions or directions in their forms, </a:t>
            </a:r>
            <a:r>
              <a:rPr lang="fr-CA">
                <a:solidFill>
                  <a:srgbClr val="1155CC"/>
                </a:solidFill>
                <a:uFill>
                  <a:noFill/>
                </a:uFill>
                <a:hlinkClick r:id="rId11"/>
              </a:rPr>
              <a:t>they’re sacrificing usability in favor of simplicity</a:t>
            </a:r>
            <a:r>
              <a:rPr lang="fr-CA">
                <a:solidFill>
                  <a:schemeClr val="dk1"/>
                </a:solidFill>
              </a:rPr>
              <a:t>.</a:t>
            </a:r>
            <a:br>
              <a:rPr lang="fr-CA">
                <a:solidFill>
                  <a:schemeClr val="dk1"/>
                </a:solidFill>
              </a:rPr>
            </a:br>
            <a:br>
              <a:rPr lang="fr-CA">
                <a:solidFill>
                  <a:schemeClr val="dk1"/>
                </a:solidFill>
              </a:rPr>
            </a:br>
            <a:r>
              <a:rPr lang="fr-CA">
                <a:solidFill>
                  <a:schemeClr val="dk1"/>
                </a:solidFill>
              </a:rPr>
              <a:t>This practice doesn’t mean that you have to clutter your design with unnecessary information, just make sure to provide essential cues. Too much instructional text can be just as much of a problem as too little. The goal is to confirm that the individual has enough information to complete their tasks without friction.</a:t>
            </a:r>
            <a:br>
              <a:rPr lang="fr-CA">
                <a:solidFill>
                  <a:schemeClr val="dk1"/>
                </a:solidFill>
              </a:rPr>
            </a:br>
            <a:br>
              <a:rPr lang="fr-CA">
                <a:solidFill>
                  <a:schemeClr val="dk1"/>
                </a:solidFill>
              </a:rPr>
            </a:br>
            <a:r>
              <a:rPr lang="fr-CA">
                <a:solidFill>
                  <a:schemeClr val="dk1"/>
                </a:solidFill>
              </a:rPr>
              <a:t>Source: </a:t>
            </a:r>
            <a:r>
              <a:rPr b="1" lang="fr-CA">
                <a:solidFill>
                  <a:srgbClr val="1155CC"/>
                </a:solidFill>
                <a:uFill>
                  <a:noFill/>
                </a:uFill>
                <a:hlinkClick r:id="rId12"/>
              </a:rPr>
              <a:t>WebAIM Creating Accessible Forms</a:t>
            </a:r>
            <a:br>
              <a:rPr lang="fr-CA"/>
            </a:br>
            <a:br>
              <a:rPr lang="fr-CA"/>
            </a:br>
            <a:r>
              <a:rPr b="1" lang="fr-CA">
                <a:solidFill>
                  <a:schemeClr val="dk1"/>
                </a:solidFill>
              </a:rPr>
              <a:t>Design for forms</a:t>
            </a:r>
            <a:endParaRPr b="1">
              <a:solidFill>
                <a:schemeClr val="dk1"/>
              </a:solidFill>
            </a:endParaRPr>
          </a:p>
          <a:p>
            <a:pPr indent="0" lvl="0" marL="0" rtl="0" algn="l">
              <a:spcBef>
                <a:spcPts val="600"/>
              </a:spcBef>
              <a:spcAft>
                <a:spcPts val="0"/>
              </a:spcAft>
              <a:buClr>
                <a:schemeClr val="dk1"/>
              </a:buClr>
              <a:buSzPts val="1100"/>
              <a:buFont typeface="Arial"/>
              <a:buNone/>
            </a:pPr>
            <a:r>
              <a:rPr lang="fr-CA">
                <a:solidFill>
                  <a:schemeClr val="dk1"/>
                </a:solidFill>
              </a:rPr>
              <a:t>Help users understand various inputs, and help them avoid and correct mistakes.</a:t>
            </a:r>
            <a:endParaRPr>
              <a:solidFill>
                <a:schemeClr val="dk1"/>
              </a:solidFill>
            </a:endParaRPr>
          </a:p>
          <a:p>
            <a:pPr indent="0" lvl="0" marL="0" rtl="0" algn="l">
              <a:spcBef>
                <a:spcPts val="2900"/>
              </a:spcBef>
              <a:spcAft>
                <a:spcPts val="0"/>
              </a:spcAft>
              <a:buClr>
                <a:schemeClr val="dk1"/>
              </a:buClr>
              <a:buSzPts val="1100"/>
              <a:buFont typeface="Arial"/>
              <a:buNone/>
            </a:pPr>
            <a:r>
              <a:rPr lang="fr-CA">
                <a:solidFill>
                  <a:schemeClr val="dk1"/>
                </a:solidFill>
              </a:rPr>
              <a:t>Apart from the above guidelines, there are some key points to be kept in mind while designing a form:</a:t>
            </a:r>
            <a:endParaRPr>
              <a:solidFill>
                <a:schemeClr val="dk1"/>
              </a:solidFill>
            </a:endParaRPr>
          </a:p>
          <a:p>
            <a:pPr indent="-298450" lvl="0" marL="749300" rtl="0" algn="l">
              <a:spcBef>
                <a:spcPts val="4400"/>
              </a:spcBef>
              <a:spcAft>
                <a:spcPts val="0"/>
              </a:spcAft>
              <a:buClr>
                <a:schemeClr val="dk1"/>
              </a:buClr>
              <a:buSzPts val="1100"/>
              <a:buFont typeface="Georgia"/>
              <a:buChar char="●"/>
            </a:pPr>
            <a:r>
              <a:rPr b="1" lang="fr-CA">
                <a:solidFill>
                  <a:schemeClr val="dk1"/>
                </a:solidFill>
              </a:rPr>
              <a:t>Form labels and placeholder inputs: </a:t>
            </a:r>
            <a:r>
              <a:rPr lang="fr-CA">
                <a:solidFill>
                  <a:schemeClr val="dk1"/>
                </a:solidFill>
              </a:rPr>
              <a:t>Use a label instead of a placeholder to give important information about the field.</a:t>
            </a:r>
            <a:endParaRPr>
              <a:solidFill>
                <a:schemeClr val="dk1"/>
              </a:solidFill>
            </a:endParaRPr>
          </a:p>
          <a:p>
            <a:pPr indent="-298450" lvl="0" marL="749300" rtl="0" algn="l">
              <a:spcBef>
                <a:spcPts val="0"/>
              </a:spcBef>
              <a:spcAft>
                <a:spcPts val="0"/>
              </a:spcAft>
              <a:buClr>
                <a:schemeClr val="dk1"/>
              </a:buClr>
              <a:buSzPts val="1100"/>
              <a:buFont typeface="Georgia"/>
              <a:buChar char="●"/>
            </a:pPr>
            <a:r>
              <a:rPr b="1" lang="fr-CA">
                <a:solidFill>
                  <a:schemeClr val="dk1"/>
                </a:solidFill>
              </a:rPr>
              <a:t>Help text/Instructions:</a:t>
            </a:r>
            <a:r>
              <a:rPr lang="fr-CA">
                <a:solidFill>
                  <a:schemeClr val="dk1"/>
                </a:solidFill>
              </a:rPr>
              <a:t> Add appropriate instructions and help text, if necessary.</a:t>
            </a:r>
            <a:endParaRPr>
              <a:solidFill>
                <a:schemeClr val="dk1"/>
              </a:solidFill>
            </a:endParaRPr>
          </a:p>
          <a:p>
            <a:pPr indent="-298450" lvl="0" marL="749300" rtl="0" algn="l">
              <a:spcBef>
                <a:spcPts val="0"/>
              </a:spcBef>
              <a:spcAft>
                <a:spcPts val="0"/>
              </a:spcAft>
              <a:buClr>
                <a:schemeClr val="dk1"/>
              </a:buClr>
              <a:buSzPts val="1100"/>
              <a:buFont typeface="Georgia"/>
              <a:buChar char="●"/>
            </a:pPr>
            <a:r>
              <a:rPr b="1" lang="fr-CA">
                <a:solidFill>
                  <a:schemeClr val="dk1"/>
                </a:solidFill>
              </a:rPr>
              <a:t>Sensible grouping:</a:t>
            </a:r>
            <a:r>
              <a:rPr lang="fr-CA">
                <a:solidFill>
                  <a:schemeClr val="dk1"/>
                </a:solidFill>
              </a:rPr>
              <a:t> Common or related elements should be grouped correctly.</a:t>
            </a:r>
            <a:endParaRPr>
              <a:solidFill>
                <a:schemeClr val="dk1"/>
              </a:solidFill>
            </a:endParaRPr>
          </a:p>
          <a:p>
            <a:pPr indent="-298450" lvl="0" marL="749300" rtl="0" algn="l">
              <a:spcBef>
                <a:spcPts val="0"/>
              </a:spcBef>
              <a:spcAft>
                <a:spcPts val="0"/>
              </a:spcAft>
              <a:buClr>
                <a:schemeClr val="dk1"/>
              </a:buClr>
              <a:buSzPts val="1100"/>
              <a:buFont typeface="Georgia"/>
              <a:buChar char="●"/>
            </a:pPr>
            <a:r>
              <a:rPr b="1" lang="fr-CA">
                <a:solidFill>
                  <a:schemeClr val="dk1"/>
                </a:solidFill>
              </a:rPr>
              <a:t>Error messages</a:t>
            </a:r>
            <a:r>
              <a:rPr lang="fr-CA">
                <a:solidFill>
                  <a:schemeClr val="dk1"/>
                </a:solidFill>
              </a:rPr>
              <a:t> should not be in colour alone. An informative text should be provided that helps the user to rectify the error.</a:t>
            </a:r>
            <a:endParaRPr>
              <a:solidFill>
                <a:schemeClr val="dk1"/>
              </a:solidFill>
            </a:endParaRPr>
          </a:p>
          <a:p>
            <a:pPr indent="-298450" lvl="0" marL="749300" rtl="0" algn="l">
              <a:spcBef>
                <a:spcPts val="0"/>
              </a:spcBef>
              <a:spcAft>
                <a:spcPts val="0"/>
              </a:spcAft>
              <a:buClr>
                <a:schemeClr val="dk1"/>
              </a:buClr>
              <a:buSzPts val="1100"/>
              <a:buFont typeface="Georgia"/>
              <a:buChar char="●"/>
            </a:pPr>
            <a:r>
              <a:rPr b="1" lang="fr-CA">
                <a:solidFill>
                  <a:schemeClr val="dk1"/>
                </a:solidFill>
              </a:rPr>
              <a:t>Captcha</a:t>
            </a:r>
            <a:r>
              <a:rPr lang="fr-CA">
                <a:solidFill>
                  <a:schemeClr val="dk1"/>
                </a:solidFill>
              </a:rPr>
              <a:t>: Captchas are highly controversial in the accessibility world. If you still want to use it, provide </a:t>
            </a:r>
            <a:r>
              <a:rPr lang="fr-CA">
                <a:solidFill>
                  <a:srgbClr val="1155CC"/>
                </a:solidFill>
                <a:uFill>
                  <a:noFill/>
                </a:uFill>
                <a:hlinkClick r:id="rId13"/>
              </a:rPr>
              <a:t>text alternatives</a:t>
            </a:r>
            <a:r>
              <a:rPr lang="fr-CA">
                <a:solidFill>
                  <a:schemeClr val="dk1"/>
                </a:solidFill>
              </a:rPr>
              <a:t> that identify and describe its purpose.</a:t>
            </a:r>
            <a:endParaRPr>
              <a:solidFill>
                <a:schemeClr val="dk1"/>
              </a:solidFill>
            </a:endParaRPr>
          </a:p>
          <a:p>
            <a:pPr indent="-298450" lvl="0" marL="749300" rtl="0" algn="l">
              <a:spcBef>
                <a:spcPts val="0"/>
              </a:spcBef>
              <a:spcAft>
                <a:spcPts val="0"/>
              </a:spcAft>
              <a:buClr>
                <a:schemeClr val="dk1"/>
              </a:buClr>
              <a:buSzPts val="1100"/>
              <a:buFont typeface="Georgia"/>
              <a:buChar char="●"/>
            </a:pPr>
            <a:r>
              <a:rPr lang="fr-CA">
                <a:solidFill>
                  <a:schemeClr val="dk1"/>
                </a:solidFill>
              </a:rPr>
              <a:t>Users should be allowed to</a:t>
            </a:r>
            <a:r>
              <a:rPr b="1" lang="fr-CA">
                <a:solidFill>
                  <a:schemeClr val="dk1"/>
                </a:solidFill>
              </a:rPr>
              <a:t> review, confirm and rectify information</a:t>
            </a:r>
            <a:r>
              <a:rPr lang="fr-CA">
                <a:solidFill>
                  <a:schemeClr val="dk1"/>
                </a:solidFill>
              </a:rPr>
              <a:t>before finalising submission.</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4ffd360743_0_2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4ffd360743_0_2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700"/>
              </a:spcBef>
              <a:spcAft>
                <a:spcPts val="0"/>
              </a:spcAft>
              <a:buClr>
                <a:schemeClr val="dk1"/>
              </a:buClr>
              <a:buSzPts val="1100"/>
              <a:buFont typeface="Arial"/>
              <a:buNone/>
            </a:pPr>
            <a:br>
              <a:rPr lang="fr-CA">
                <a:solidFill>
                  <a:srgbClr val="212B35"/>
                </a:solidFill>
              </a:rPr>
            </a:br>
            <a:r>
              <a:rPr lang="fr-CA">
                <a:solidFill>
                  <a:srgbClr val="212B35"/>
                </a:solidFill>
              </a:rPr>
              <a:t>Be considerate when using color</a:t>
            </a:r>
            <a:br>
              <a:rPr lang="fr-CA">
                <a:solidFill>
                  <a:srgbClr val="212B35"/>
                </a:solidFill>
              </a:rPr>
            </a:br>
            <a:br>
              <a:rPr lang="fr-CA">
                <a:solidFill>
                  <a:srgbClr val="212B35"/>
                </a:solidFill>
              </a:rPr>
            </a:br>
            <a:r>
              <a:rPr lang="fr-CA">
                <a:solidFill>
                  <a:srgbClr val="2A2C2E"/>
                </a:solidFill>
              </a:rPr>
              <a:t>Color is an effective way to enhance the communication potential of a design. However, as </a:t>
            </a:r>
            <a:r>
              <a:rPr lang="fr-CA" u="sng">
                <a:solidFill>
                  <a:srgbClr val="1155CC"/>
                </a:solidFill>
                <a:hlinkClick r:id="rId2"/>
              </a:rPr>
              <a:t>Jamie Knight</a:t>
            </a:r>
            <a:r>
              <a:rPr lang="fr-CA">
                <a:solidFill>
                  <a:srgbClr val="2A2C2E"/>
                </a:solidFill>
              </a:rPr>
              <a:t>, senior accessibility specialist at the BBC, pointed out, in order for the communication to reach everyone a little bit of care must be taken.</a:t>
            </a:r>
            <a:br>
              <a:rPr lang="fr-CA">
                <a:solidFill>
                  <a:srgbClr val="2A2C2E"/>
                </a:solidFill>
              </a:rPr>
            </a:br>
            <a:br>
              <a:rPr lang="fr-CA">
                <a:solidFill>
                  <a:srgbClr val="2A2C2E"/>
                </a:solidFill>
              </a:rPr>
            </a:br>
            <a:r>
              <a:rPr lang="fr-CA">
                <a:solidFill>
                  <a:srgbClr val="2A2C2E"/>
                </a:solidFill>
              </a:rPr>
              <a:t>“A user may not receive information communicated via color due to a range of factors,” he explained. “For example, when a phone is used in direct sunlight or by a user with a poorly set up display. Other users perceive color differently due to color blindness.”</a:t>
            </a:r>
            <a:br>
              <a:rPr lang="fr-CA">
                <a:solidFill>
                  <a:srgbClr val="2A2C2E"/>
                </a:solidFill>
              </a:rPr>
            </a:br>
            <a:br>
              <a:rPr lang="fr-CA">
                <a:solidFill>
                  <a:srgbClr val="2A2C2E"/>
                </a:solidFill>
              </a:rPr>
            </a:br>
            <a:r>
              <a:rPr lang="fr-CA">
                <a:solidFill>
                  <a:srgbClr val="2A2C2E"/>
                </a:solidFill>
              </a:rPr>
              <a:t>Jamie suggested two techniques to ensure that color works for most people most of the time:</a:t>
            </a:r>
            <a:endParaRPr>
              <a:solidFill>
                <a:srgbClr val="2A2C2E"/>
              </a:solidFill>
            </a:endParaRPr>
          </a:p>
          <a:p>
            <a:pPr indent="-298450" lvl="0" marL="1244600" rtl="0" algn="l">
              <a:spcBef>
                <a:spcPts val="4100"/>
              </a:spcBef>
              <a:spcAft>
                <a:spcPts val="0"/>
              </a:spcAft>
              <a:buClr>
                <a:srgbClr val="2A2C2E"/>
              </a:buClr>
              <a:buSzPts val="1100"/>
              <a:buChar char="●"/>
            </a:pPr>
            <a:r>
              <a:rPr lang="fr-CA">
                <a:solidFill>
                  <a:srgbClr val="2A2C2E"/>
                </a:solidFill>
              </a:rPr>
              <a:t>Use good contrast. A ratio of 4:1 is a good starting point, but there’s no upper limit. Good contrast is a foundation of good color design.</a:t>
            </a:r>
            <a:endParaRPr>
              <a:solidFill>
                <a:srgbClr val="2A2C2E"/>
              </a:solidFill>
            </a:endParaRPr>
          </a:p>
          <a:p>
            <a:pPr indent="-298450" lvl="0" marL="1244600" rtl="0" algn="l">
              <a:spcBef>
                <a:spcPts val="0"/>
              </a:spcBef>
              <a:spcAft>
                <a:spcPts val="0"/>
              </a:spcAft>
              <a:buClr>
                <a:srgbClr val="2A2C2E"/>
              </a:buClr>
              <a:buSzPts val="1100"/>
              <a:buChar char="●"/>
            </a:pPr>
            <a:r>
              <a:rPr lang="fr-CA">
                <a:solidFill>
                  <a:srgbClr val="2A2C2E"/>
                </a:solidFill>
              </a:rPr>
              <a:t>Avoid relying on color for meaning. Add design elements which help enhance the flow and focus of interactions such as underlining links or adding textures as well as colors to charts and graphics.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4ffd360743_0_2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4ffd360743_0_2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700"/>
              </a:spcBef>
              <a:spcAft>
                <a:spcPts val="4100"/>
              </a:spcAft>
              <a:buClr>
                <a:schemeClr val="dk1"/>
              </a:buClr>
              <a:buSzPts val="1100"/>
              <a:buFont typeface="Arial"/>
              <a:buNone/>
            </a:pPr>
            <a:r>
              <a:rPr lang="fr-CA">
                <a:solidFill>
                  <a:srgbClr val="212B35"/>
                </a:solidFill>
              </a:rPr>
              <a:t>Design with clear affordances</a:t>
            </a:r>
            <a:br>
              <a:rPr lang="fr-CA">
                <a:solidFill>
                  <a:srgbClr val="212B35"/>
                </a:solidFill>
              </a:rPr>
            </a:br>
            <a:br>
              <a:rPr lang="fr-CA">
                <a:solidFill>
                  <a:srgbClr val="212B35"/>
                </a:solidFill>
              </a:rPr>
            </a:br>
            <a:r>
              <a:rPr lang="fr-CA">
                <a:solidFill>
                  <a:srgbClr val="2A2C2E"/>
                </a:solidFill>
              </a:rPr>
              <a:t>Affordances are indicators of what can be done within a web page or site. For example, a search box indicates to the user that the site has a search, and a button indicates that something is clickable.</a:t>
            </a:r>
            <a:br>
              <a:rPr lang="fr-CA">
                <a:solidFill>
                  <a:srgbClr val="2A2C2E"/>
                </a:solidFill>
              </a:rPr>
            </a:br>
            <a:br>
              <a:rPr lang="fr-CA">
                <a:solidFill>
                  <a:srgbClr val="2A2C2E"/>
                </a:solidFill>
              </a:rPr>
            </a:br>
            <a:r>
              <a:rPr lang="fr-CA">
                <a:solidFill>
                  <a:srgbClr val="2A2C2E"/>
                </a:solidFill>
              </a:rPr>
              <a:t>“To support the broadest range of users, make sure that interactive elements look interactive,” Jamie Knight recommended. “Try to avoid going too flat with buttons and elements. They may look good, but if users don’t know what they do, then they are not very useful.”</a:t>
            </a:r>
            <a:br>
              <a:rPr lang="fr-CA">
                <a:solidFill>
                  <a:srgbClr val="2A2C2E"/>
                </a:solidFill>
              </a:rPr>
            </a:br>
            <a:br>
              <a:rPr lang="fr-CA">
                <a:solidFill>
                  <a:srgbClr val="2A2C2E"/>
                </a:solidFill>
              </a:rPr>
            </a:br>
            <a:r>
              <a:rPr lang="fr-CA" u="sng">
                <a:solidFill>
                  <a:srgbClr val="212B37"/>
                </a:solidFill>
                <a:hlinkClick r:id="rId2"/>
              </a:rPr>
              <a:t>Designing with clear affordances helps everyone</a:t>
            </a:r>
            <a:r>
              <a:rPr lang="fr-CA">
                <a:solidFill>
                  <a:srgbClr val="2A2C2E"/>
                </a:solidFill>
              </a:rPr>
              <a:t>, but is especially helpful for cognitively impaired users, distracted users, or users in a hurry, Jamie explained.</a:t>
            </a:r>
            <a:br>
              <a:rPr lang="fr-CA">
                <a:solidFill>
                  <a:srgbClr val="2A2C2E"/>
                </a:solidFill>
              </a:rPr>
            </a:br>
            <a:br>
              <a:rPr lang="fr-CA">
                <a:solidFill>
                  <a:srgbClr val="2A2C2E"/>
                </a:solidFill>
              </a:rPr>
            </a:br>
            <a:r>
              <a:rPr lang="fr-CA">
                <a:solidFill>
                  <a:srgbClr val="2A2C2E"/>
                </a:solidFill>
              </a:rPr>
              <a:t>“As a general rule of thumb, one thing on a page can be obvious. Three things can be easy, and everything else is possible.”</a:t>
            </a:r>
            <a:br>
              <a:rPr lang="fr-CA">
                <a:solidFill>
                  <a:srgbClr val="2A2C2E"/>
                </a:solidFill>
              </a:rPr>
            </a:br>
            <a:br>
              <a:rPr lang="fr-CA">
                <a:solidFill>
                  <a:srgbClr val="2A2C2E"/>
                </a:solidFill>
              </a:rPr>
            </a:br>
            <a:r>
              <a:rPr lang="fr-CA">
                <a:solidFill>
                  <a:srgbClr val="2A2C2E"/>
                </a:solidFill>
              </a:rPr>
              <a:t>For more on this concept, read ‘</a:t>
            </a:r>
            <a:r>
              <a:rPr lang="fr-CA" u="sng">
                <a:solidFill>
                  <a:srgbClr val="1155CC"/>
                </a:solidFill>
                <a:hlinkClick r:id="rId3"/>
              </a:rPr>
              <a:t>The Obvious, the Easy, and the Possible</a:t>
            </a:r>
            <a:r>
              <a:rPr lang="fr-CA">
                <a:solidFill>
                  <a:srgbClr val="2A2C2E"/>
                </a:solidFill>
              </a:rPr>
              <a:t>’ by Jason Fried on Basecamp’s Signal vs Noise blog.</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g4ffd360743_0_2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4ffd360743_0_2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700"/>
              </a:spcBef>
              <a:spcAft>
                <a:spcPts val="4100"/>
              </a:spcAft>
              <a:buClr>
                <a:schemeClr val="dk1"/>
              </a:buClr>
              <a:buSzPts val="1100"/>
              <a:buFont typeface="Arial"/>
              <a:buNone/>
            </a:pPr>
            <a:r>
              <a:rPr lang="fr-CA">
                <a:solidFill>
                  <a:srgbClr val="212B35"/>
                </a:solidFill>
              </a:rPr>
              <a:t>Tie inclusive design into strategic objectives</a:t>
            </a:r>
            <a:br>
              <a:rPr lang="fr-CA">
                <a:solidFill>
                  <a:srgbClr val="212B35"/>
                </a:solidFill>
              </a:rPr>
            </a:br>
            <a:br>
              <a:rPr lang="fr-CA">
                <a:solidFill>
                  <a:srgbClr val="212B35"/>
                </a:solidFill>
              </a:rPr>
            </a:br>
            <a:r>
              <a:rPr lang="fr-CA">
                <a:solidFill>
                  <a:srgbClr val="2A2C2E"/>
                </a:solidFill>
              </a:rPr>
              <a:t>Getting buy-in and embedding accessibility and inclusive design into an organization isn’t easy. It requires significant culture change to ensure the right outcomes are achieved for all customers.</a:t>
            </a:r>
            <a:br>
              <a:rPr lang="fr-CA">
                <a:solidFill>
                  <a:srgbClr val="2A2C2E"/>
                </a:solidFill>
              </a:rPr>
            </a:br>
            <a:br>
              <a:rPr lang="fr-CA">
                <a:solidFill>
                  <a:srgbClr val="2A2C2E"/>
                </a:solidFill>
              </a:rPr>
            </a:br>
            <a:r>
              <a:rPr lang="fr-CA" u="sng">
                <a:solidFill>
                  <a:srgbClr val="1155CC"/>
                </a:solidFill>
                <a:hlinkClick r:id="rId2"/>
              </a:rPr>
              <a:t>David Caldwell</a:t>
            </a:r>
            <a:r>
              <a:rPr lang="fr-CA">
                <a:solidFill>
                  <a:srgbClr val="2A2C2E"/>
                </a:solidFill>
              </a:rPr>
              <a:t>, digital accessibility manager at British multinational bank Barclays admitted that embracing inclusive design is hard but not impossible.</a:t>
            </a:r>
            <a:br>
              <a:rPr lang="fr-CA">
                <a:solidFill>
                  <a:srgbClr val="2A2C2E"/>
                </a:solidFill>
              </a:rPr>
            </a:br>
            <a:br>
              <a:rPr lang="fr-CA">
                <a:solidFill>
                  <a:srgbClr val="2A2C2E"/>
                </a:solidFill>
              </a:rPr>
            </a:br>
            <a:r>
              <a:rPr lang="fr-CA">
                <a:solidFill>
                  <a:srgbClr val="2A2C2E"/>
                </a:solidFill>
              </a:rPr>
              <a:t>“The biggest tip I’d give anyone looking to embark on this journey is to look at how accessibility and inclusive design can tie into existing strategic objectives and initiatives,” he suggested. “Are you redesigning your UI or brand soon? Is a core value of the organisation customer experience?”</a:t>
            </a:r>
            <a:br>
              <a:rPr lang="fr-CA">
                <a:solidFill>
                  <a:srgbClr val="2A2C2E"/>
                </a:solidFill>
              </a:rPr>
            </a:br>
            <a:br>
              <a:rPr lang="fr-CA">
                <a:solidFill>
                  <a:srgbClr val="2A2C2E"/>
                </a:solidFill>
              </a:rPr>
            </a:br>
            <a:r>
              <a:rPr lang="fr-CA">
                <a:solidFill>
                  <a:srgbClr val="2A2C2E"/>
                </a:solidFill>
              </a:rPr>
              <a:t>David advised that it’s important to not only explain the benefits of becoming more accessible to the whole organization—it’s also vital to show the benefits to individuals within teams.</a:t>
            </a:r>
            <a:br>
              <a:rPr lang="fr-CA">
                <a:solidFill>
                  <a:srgbClr val="2A2C2E"/>
                </a:solidFill>
              </a:rPr>
            </a:br>
            <a:br>
              <a:rPr lang="fr-CA">
                <a:solidFill>
                  <a:srgbClr val="2A2C2E"/>
                </a:solidFill>
              </a:rPr>
            </a:br>
            <a:r>
              <a:rPr lang="fr-CA">
                <a:solidFill>
                  <a:srgbClr val="5C6AC4"/>
                </a:solidFill>
              </a:rPr>
              <a:t>t’s as important to win hearts and minds as it is to have processes and procedures in place to enable hands.</a:t>
            </a:r>
            <a:br>
              <a:rPr lang="fr-CA">
                <a:solidFill>
                  <a:srgbClr val="5C6AC4"/>
                </a:solidFill>
              </a:rPr>
            </a:br>
            <a:br>
              <a:rPr lang="fr-CA">
                <a:solidFill>
                  <a:srgbClr val="5C6AC4"/>
                </a:solidFill>
              </a:rPr>
            </a:br>
            <a:r>
              <a:rPr b="1" lang="fr-CA">
                <a:solidFill>
                  <a:srgbClr val="212B37"/>
                </a:solidFill>
              </a:rPr>
              <a:t>You might also like:</a:t>
            </a:r>
            <a:r>
              <a:rPr lang="fr-CA">
                <a:solidFill>
                  <a:srgbClr val="212B37"/>
                </a:solidFill>
              </a:rPr>
              <a:t> </a:t>
            </a:r>
            <a:r>
              <a:rPr lang="fr-CA" u="sng">
                <a:solidFill>
                  <a:srgbClr val="1155CC"/>
                </a:solidFill>
                <a:hlinkClick r:id="rId3"/>
              </a:rPr>
              <a:t>What Are Design Sprints and Should You Be Running Them?</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4ffd360743_0_2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4ffd360743_0_2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700"/>
              </a:spcBef>
              <a:spcAft>
                <a:spcPts val="4100"/>
              </a:spcAft>
              <a:buClr>
                <a:schemeClr val="dk1"/>
              </a:buClr>
              <a:buSzPts val="1100"/>
              <a:buFont typeface="Arial"/>
              <a:buNone/>
            </a:pPr>
            <a:r>
              <a:rPr lang="fr-CA">
                <a:solidFill>
                  <a:srgbClr val="212B35"/>
                </a:solidFill>
              </a:rPr>
              <a:t>Design for uncommon uses first</a:t>
            </a:r>
            <a:br>
              <a:rPr lang="fr-CA">
                <a:solidFill>
                  <a:srgbClr val="212B35"/>
                </a:solidFill>
              </a:rPr>
            </a:br>
            <a:br>
              <a:rPr lang="fr-CA">
                <a:solidFill>
                  <a:srgbClr val="212B35"/>
                </a:solidFill>
              </a:rPr>
            </a:br>
            <a:r>
              <a:rPr lang="fr-CA">
                <a:solidFill>
                  <a:srgbClr val="2A2C2E"/>
                </a:solidFill>
              </a:rPr>
              <a:t>In order to create truly inclusive interfaces, we need to be as good at creating interfaces for people with disabilities as we are in creating interfaces for ourselves, pointed out </a:t>
            </a:r>
            <a:r>
              <a:rPr lang="fr-CA" u="sng">
                <a:solidFill>
                  <a:srgbClr val="1155CC"/>
                </a:solidFill>
                <a:hlinkClick r:id="rId2"/>
              </a:rPr>
              <a:t>Vasilis van Gemert</a:t>
            </a:r>
            <a:r>
              <a:rPr lang="fr-CA">
                <a:solidFill>
                  <a:srgbClr val="2A2C2E"/>
                </a:solidFill>
              </a:rPr>
              <a:t>, a lecturer at the University of Applied Science in Amsterdam.</a:t>
            </a:r>
            <a:br>
              <a:rPr lang="fr-CA">
                <a:solidFill>
                  <a:srgbClr val="2A2C2E"/>
                </a:solidFill>
              </a:rPr>
            </a:br>
            <a:br>
              <a:rPr lang="fr-CA">
                <a:solidFill>
                  <a:srgbClr val="2A2C2E"/>
                </a:solidFill>
              </a:rPr>
            </a:br>
            <a:r>
              <a:rPr lang="fr-CA">
                <a:solidFill>
                  <a:srgbClr val="2A2C2E"/>
                </a:solidFill>
              </a:rPr>
              <a:t>“There are tons of wonderful patterns that work for regular users with a mouse, or a touch device, and a screen,” he said. “In these patterns the non-visual, non-touch, non-mouse part of the interface is an afterthought at best. It’s depressing to see people with assistive technology struggling to use some of these very common interfaces.”</a:t>
            </a:r>
            <a:br>
              <a:rPr lang="fr-CA">
                <a:solidFill>
                  <a:srgbClr val="2A2C2E"/>
                </a:solidFill>
              </a:rPr>
            </a:br>
            <a:br>
              <a:rPr lang="fr-CA">
                <a:solidFill>
                  <a:srgbClr val="2A2C2E"/>
                </a:solidFill>
              </a:rPr>
            </a:br>
            <a:r>
              <a:rPr lang="fr-CA">
                <a:solidFill>
                  <a:srgbClr val="2A2C2E"/>
                </a:solidFill>
              </a:rPr>
              <a:t>Vasilis suggests we started designing </a:t>
            </a:r>
            <a:r>
              <a:rPr i="1" lang="fr-CA">
                <a:solidFill>
                  <a:srgbClr val="2A2C2E"/>
                </a:solidFill>
              </a:rPr>
              <a:t>uncommon first</a:t>
            </a:r>
            <a:r>
              <a:rPr lang="fr-CA">
                <a:solidFill>
                  <a:srgbClr val="2A2C2E"/>
                </a:solidFill>
              </a:rPr>
              <a:t>. This means designing a beautiful interface that works pleasurably with a keyboard first, and then add the more common interactions as an afterthought.</a:t>
            </a:r>
            <a:br>
              <a:rPr lang="fr-CA">
                <a:solidFill>
                  <a:srgbClr val="2A2C2E"/>
                </a:solidFill>
              </a:rPr>
            </a:br>
            <a:br>
              <a:rPr lang="fr-CA">
                <a:solidFill>
                  <a:srgbClr val="2A2C2E"/>
                </a:solidFill>
              </a:rPr>
            </a:br>
            <a:r>
              <a:rPr lang="fr-CA">
                <a:solidFill>
                  <a:srgbClr val="2A2C2E"/>
                </a:solidFill>
              </a:rPr>
              <a:t>“What if we make sure that the hierarchy is completely clear for a screen reader first, and only then start adding visual hierarchy? Maybe if we do that for a while, we will be able to create truly inclusive designs.”</a:t>
            </a:r>
            <a:br>
              <a:rPr lang="fr-CA">
                <a:solidFill>
                  <a:srgbClr val="2A2C2E"/>
                </a:solidFill>
              </a:rPr>
            </a:br>
            <a:br>
              <a:rPr lang="fr-CA">
                <a:solidFill>
                  <a:srgbClr val="2A2C2E"/>
                </a:solidFill>
              </a:rPr>
            </a:br>
            <a:r>
              <a:rPr lang="fr-CA">
                <a:solidFill>
                  <a:srgbClr val="2A2C2E"/>
                </a:solidFill>
              </a:rPr>
              <a:t>For more on this idea, read Vasilis’ blog post ‘</a:t>
            </a:r>
            <a:r>
              <a:rPr lang="fr-CA" u="sng">
                <a:solidFill>
                  <a:srgbClr val="1155CC"/>
                </a:solidFill>
                <a:hlinkClick r:id="rId3"/>
              </a:rPr>
              <a:t>Method of Crisis</a:t>
            </a:r>
            <a:r>
              <a:rPr lang="fr-CA">
                <a:solidFill>
                  <a:srgbClr val="2A2C2E"/>
                </a:solidFill>
              </a:rPr>
              <a:t>’ and watch his talk ‘Exclusive Design’:</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g4ffd360743_0_2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4ffd360743_0_2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700"/>
              </a:spcBef>
              <a:spcAft>
                <a:spcPts val="4100"/>
              </a:spcAft>
              <a:buClr>
                <a:schemeClr val="dk1"/>
              </a:buClr>
              <a:buSzPts val="1100"/>
              <a:buFont typeface="Arial"/>
              <a:buNone/>
            </a:pPr>
            <a:r>
              <a:rPr lang="fr-CA">
                <a:solidFill>
                  <a:srgbClr val="212B35"/>
                </a:solidFill>
              </a:rPr>
              <a:t>Don’t let the data take over</a:t>
            </a:r>
            <a:br>
              <a:rPr lang="fr-CA">
                <a:solidFill>
                  <a:srgbClr val="212B35"/>
                </a:solidFill>
              </a:rPr>
            </a:br>
            <a:br>
              <a:rPr lang="fr-CA">
                <a:solidFill>
                  <a:srgbClr val="212B35"/>
                </a:solidFill>
              </a:rPr>
            </a:br>
            <a:r>
              <a:rPr lang="fr-CA">
                <a:solidFill>
                  <a:srgbClr val="2A2C2E"/>
                </a:solidFill>
              </a:rPr>
              <a:t>Data plays a crucial role in design. It helps companies understand their users and can be used to enhance the UX of a product. It’s important, however, to not place too much emphasis on data.</a:t>
            </a:r>
            <a:br>
              <a:rPr lang="fr-CA">
                <a:solidFill>
                  <a:srgbClr val="2A2C2E"/>
                </a:solidFill>
              </a:rPr>
            </a:br>
            <a:br>
              <a:rPr lang="fr-CA">
                <a:solidFill>
                  <a:srgbClr val="2A2C2E"/>
                </a:solidFill>
              </a:rPr>
            </a:br>
            <a:r>
              <a:rPr lang="fr-CA">
                <a:solidFill>
                  <a:srgbClr val="2A2C2E"/>
                </a:solidFill>
              </a:rPr>
              <a:t>“Data isn’t a be-all end-all,” warned </a:t>
            </a:r>
            <a:r>
              <a:rPr lang="fr-CA" u="sng">
                <a:solidFill>
                  <a:srgbClr val="1155CC"/>
                </a:solidFill>
                <a:hlinkClick r:id="rId2"/>
              </a:rPr>
              <a:t>Ivana McConnell</a:t>
            </a:r>
            <a:r>
              <a:rPr lang="fr-CA">
                <a:solidFill>
                  <a:srgbClr val="2A2C2E"/>
                </a:solidFill>
              </a:rPr>
              <a:t>, senior UI/UX designer at </a:t>
            </a:r>
            <a:r>
              <a:rPr lang="fr-CA" u="sng">
                <a:solidFill>
                  <a:srgbClr val="1155CC"/>
                </a:solidFill>
                <a:hlinkClick r:id="rId3"/>
              </a:rPr>
              <a:t>Customer.io</a:t>
            </a:r>
            <a:r>
              <a:rPr lang="fr-CA">
                <a:solidFill>
                  <a:srgbClr val="2A2C2E"/>
                </a:solidFill>
              </a:rPr>
              <a:t>. “When making decisions based on data, remember that data is only as good as those collecting it and asking questions of it. Diverse teams, built with inclusive hiring practices, are imperative. They bring the viewpoints which help keep data accountable, and ask the right questions of that data. Numbers are only as neutral as the people using them.”</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g4ffd360743_0_2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4ffd360743_0_2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700"/>
              </a:spcBef>
              <a:spcAft>
                <a:spcPts val="4100"/>
              </a:spcAft>
              <a:buClr>
                <a:schemeClr val="dk1"/>
              </a:buClr>
              <a:buSzPts val="1100"/>
              <a:buFont typeface="Arial"/>
              <a:buNone/>
            </a:pPr>
            <a:r>
              <a:rPr lang="fr-CA" u="sng">
                <a:solidFill>
                  <a:srgbClr val="1155CC"/>
                </a:solidFill>
                <a:hlinkClick r:id="rId2"/>
              </a:rPr>
              <a:t>Steve Fisher</a:t>
            </a:r>
            <a:r>
              <a:rPr lang="fr-CA">
                <a:solidFill>
                  <a:srgbClr val="2A2C2E"/>
                </a:solidFill>
              </a:rPr>
              <a:t>, founder and principal designer at Canadian UX and content strategy and web technology consultancy </a:t>
            </a:r>
            <a:r>
              <a:rPr lang="fr-CA" u="sng">
                <a:solidFill>
                  <a:srgbClr val="1155CC"/>
                </a:solidFill>
                <a:hlinkClick r:id="rId3"/>
              </a:rPr>
              <a:t>The Republic of Quality</a:t>
            </a:r>
            <a:r>
              <a:rPr lang="fr-CA">
                <a:solidFill>
                  <a:srgbClr val="2A2C2E"/>
                </a:solidFill>
              </a:rPr>
              <a:t>, argued that inclusive design is more than just good intentions and hoping you get it right.</a:t>
            </a:r>
            <a:br>
              <a:rPr lang="fr-CA">
                <a:solidFill>
                  <a:srgbClr val="2A2C2E"/>
                </a:solidFill>
              </a:rPr>
            </a:br>
            <a:br>
              <a:rPr lang="fr-CA">
                <a:solidFill>
                  <a:srgbClr val="2A2C2E"/>
                </a:solidFill>
              </a:rPr>
            </a:br>
            <a:r>
              <a:rPr lang="fr-CA">
                <a:solidFill>
                  <a:srgbClr val="2A2C2E"/>
                </a:solidFill>
              </a:rPr>
              <a:t>“</a:t>
            </a:r>
            <a:r>
              <a:rPr lang="fr-CA" u="sng">
                <a:solidFill>
                  <a:srgbClr val="212B37"/>
                </a:solidFill>
                <a:hlinkClick r:id="rId4"/>
              </a:rPr>
              <a:t>You need to get to know the groups and the people that your design is for</a:t>
            </a:r>
            <a:r>
              <a:rPr lang="fr-CA">
                <a:solidFill>
                  <a:srgbClr val="2A2C2E"/>
                </a:solidFill>
              </a:rPr>
              <a:t>,” he said. “Sure, it isn’t possible to spend time with everyone in the world, but you can broaden the groups you test with, the teams you work with, those that advise you, and those that are part of your social circles.”</a:t>
            </a:r>
            <a:br>
              <a:rPr lang="fr-CA">
                <a:solidFill>
                  <a:srgbClr val="2A2C2E"/>
                </a:solidFill>
              </a:rPr>
            </a:br>
            <a:br>
              <a:rPr lang="fr-CA">
                <a:solidFill>
                  <a:srgbClr val="2A2C2E"/>
                </a:solidFill>
              </a:rPr>
            </a:br>
            <a:r>
              <a:rPr lang="fr-CA">
                <a:solidFill>
                  <a:srgbClr val="2A2C2E"/>
                </a:solidFill>
              </a:rPr>
              <a:t>“Design isn’t just a moment, it’s the thoughts we take in and the actions we put out daily. From my perspective, design is meant to make the world better. Great design makes the world better for everyone. All design should be inclusive.”</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4ffd360743_0_2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4ffd360743_0_2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700"/>
              </a:spcBef>
              <a:spcAft>
                <a:spcPts val="4100"/>
              </a:spcAft>
              <a:buClr>
                <a:schemeClr val="dk1"/>
              </a:buClr>
              <a:buSzPts val="1100"/>
              <a:buFont typeface="Arial"/>
              <a:buNone/>
            </a:pPr>
            <a:r>
              <a:rPr lang="fr-CA">
                <a:solidFill>
                  <a:srgbClr val="212B35"/>
                </a:solidFill>
              </a:rPr>
              <a:t>Remember that every single customer benefits </a:t>
            </a:r>
            <a:r>
              <a:rPr lang="fr-CA">
                <a:solidFill>
                  <a:srgbClr val="2A2C2E"/>
                </a:solidFill>
              </a:rPr>
              <a:t>In today’s mobile-first world, every single customer benefits from accessibility on a daily basis, which is the key to appreciating the importance of inclusive design, stressed </a:t>
            </a:r>
            <a:r>
              <a:rPr lang="fr-CA" u="sng">
                <a:solidFill>
                  <a:srgbClr val="1155CC"/>
                </a:solidFill>
                <a:hlinkClick r:id="rId2"/>
              </a:rPr>
              <a:t>Robin Christopherson</a:t>
            </a:r>
            <a:r>
              <a:rPr lang="fr-CA">
                <a:solidFill>
                  <a:srgbClr val="2A2C2E"/>
                </a:solidFill>
              </a:rPr>
              <a:t>, head of digital inclusion at UK tech charity </a:t>
            </a:r>
            <a:r>
              <a:rPr lang="fr-CA" u="sng">
                <a:solidFill>
                  <a:srgbClr val="1155CC"/>
                </a:solidFill>
                <a:hlinkClick r:id="rId3"/>
              </a:rPr>
              <a:t>AbilityNet</a:t>
            </a:r>
            <a:r>
              <a:rPr lang="fr-CA">
                <a:solidFill>
                  <a:srgbClr val="2A2C2E"/>
                </a:solidFill>
              </a:rPr>
              <a:t>.</a:t>
            </a:r>
            <a:br>
              <a:rPr lang="fr-CA">
                <a:solidFill>
                  <a:srgbClr val="2A2C2E"/>
                </a:solidFill>
              </a:rPr>
            </a:br>
            <a:br>
              <a:rPr lang="fr-CA">
                <a:solidFill>
                  <a:srgbClr val="2A2C2E"/>
                </a:solidFill>
              </a:rPr>
            </a:br>
            <a:r>
              <a:rPr lang="fr-CA">
                <a:solidFill>
                  <a:srgbClr val="2A2C2E"/>
                </a:solidFill>
              </a:rPr>
              <a:t>“When you struggle to see the text on a desktop computer, you get a bigger monitor or reduce the screen resolution, and you can choose your preferred keyboard and mouse,” he explained.</a:t>
            </a:r>
            <a:br>
              <a:rPr lang="fr-CA">
                <a:solidFill>
                  <a:srgbClr val="2A2C2E"/>
                </a:solidFill>
              </a:rPr>
            </a:br>
            <a:br>
              <a:rPr lang="fr-CA">
                <a:solidFill>
                  <a:srgbClr val="2A2C2E"/>
                </a:solidFill>
              </a:rPr>
            </a:br>
            <a:r>
              <a:rPr lang="fr-CA">
                <a:solidFill>
                  <a:srgbClr val="2A2C2E"/>
                </a:solidFill>
              </a:rPr>
              <a:t>“Now we look at a small sheet of glass on a sunny day, we juggle our phones one-handed, we’re distracted or in a rush. We are, quite literally, temporarily vision, motor, hearing, and cognitively impaired on a daily basis.”</a:t>
            </a:r>
            <a:br>
              <a:rPr lang="fr-CA">
                <a:solidFill>
                  <a:srgbClr val="2A2C2E"/>
                </a:solidFill>
              </a:rPr>
            </a:br>
            <a:br>
              <a:rPr lang="fr-CA">
                <a:solidFill>
                  <a:srgbClr val="2A2C2E"/>
                </a:solidFill>
              </a:rPr>
            </a:br>
            <a:r>
              <a:rPr lang="fr-CA">
                <a:solidFill>
                  <a:srgbClr val="2A2C2E"/>
                </a:solidFill>
              </a:rPr>
              <a:t>Without accessibility at the very heart of everything you do, you will be producing websites and apps that leave not only disabled shoppers, but almost every one of your customers, frustrated and keen to take their money elsewhere.</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g4ffd360743_0_1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3" name="Google Shape;893;g4ffd360743_0_1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4ffd360743_0_2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4ffd360743_0_2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749300" rtl="0" algn="l">
              <a:spcBef>
                <a:spcPts val="8300"/>
              </a:spcBef>
              <a:spcAft>
                <a:spcPts val="0"/>
              </a:spcAft>
              <a:buClr>
                <a:schemeClr val="dk1"/>
              </a:buClr>
              <a:buSzPts val="1100"/>
              <a:buFont typeface="Georgia"/>
              <a:buChar char="●"/>
            </a:pPr>
            <a:r>
              <a:rPr b="1" lang="fr-CA">
                <a:solidFill>
                  <a:schemeClr val="dk1"/>
                </a:solidFill>
              </a:rPr>
              <a:t>Get an Accessibility Audit.</a:t>
            </a:r>
            <a:r>
              <a:rPr lang="fr-CA">
                <a:solidFill>
                  <a:schemeClr val="dk1"/>
                </a:solidFill>
              </a:rPr>
              <a:t> Use an audit service to find out if your product works with assistive technologies and meets WCAG 2.0 level AA. Use the audit results to fix problems and do another test.</a:t>
            </a:r>
            <a:endParaRPr>
              <a:solidFill>
                <a:schemeClr val="dk1"/>
              </a:solidFill>
            </a:endParaRPr>
          </a:p>
          <a:p>
            <a:pPr indent="-298450" lvl="0" marL="749300" rtl="0" algn="l">
              <a:spcBef>
                <a:spcPts val="0"/>
              </a:spcBef>
              <a:spcAft>
                <a:spcPts val="0"/>
              </a:spcAft>
              <a:buClr>
                <a:schemeClr val="dk1"/>
              </a:buClr>
              <a:buSzPts val="1100"/>
              <a:buFont typeface="Georgia"/>
              <a:buChar char="●"/>
            </a:pPr>
            <a:r>
              <a:rPr b="1" lang="fr-CA">
                <a:solidFill>
                  <a:schemeClr val="dk1"/>
                </a:solidFill>
              </a:rPr>
              <a:t>Appoint an Auditor.</a:t>
            </a:r>
            <a:r>
              <a:rPr lang="fr-CA">
                <a:solidFill>
                  <a:schemeClr val="dk1"/>
                </a:solidFill>
              </a:rPr>
              <a:t> You can appoint someone in your company to do recurrent accessibility audits. This could be someone in your QA team. If you don’t have someone with the experience, you can hire an external supplier.</a:t>
            </a:r>
            <a:endParaRPr>
              <a:solidFill>
                <a:schemeClr val="dk1"/>
              </a:solidFill>
            </a:endParaRPr>
          </a:p>
          <a:p>
            <a:pPr indent="-298450" lvl="0" marL="749300" rtl="0" algn="l">
              <a:spcBef>
                <a:spcPts val="0"/>
              </a:spcBef>
              <a:spcAft>
                <a:spcPts val="0"/>
              </a:spcAft>
              <a:buClr>
                <a:schemeClr val="dk1"/>
              </a:buClr>
              <a:buSzPts val="1100"/>
              <a:buFont typeface="Georgia"/>
              <a:buChar char="●"/>
            </a:pPr>
            <a:r>
              <a:rPr b="1" lang="fr-CA">
                <a:solidFill>
                  <a:schemeClr val="dk1"/>
                </a:solidFill>
              </a:rPr>
              <a:t>Make accessibility part of your design research.</a:t>
            </a:r>
            <a:r>
              <a:rPr lang="fr-CA">
                <a:solidFill>
                  <a:schemeClr val="dk1"/>
                </a:solidFill>
              </a:rPr>
              <a:t> When doing research verify if your assumptions concerning accessibility were right and if there are any potential opportunities to improve. Recruiting people with disabilities requires a bit more work. Don’t hesitate to contact </a:t>
            </a:r>
            <a:r>
              <a:rPr lang="fr-CA">
                <a:solidFill>
                  <a:srgbClr val="1155CC"/>
                </a:solidFill>
                <a:uFill>
                  <a:noFill/>
                </a:uFill>
                <a:hlinkClick r:id="rId2"/>
              </a:rPr>
              <a:t>associations</a:t>
            </a:r>
            <a:r>
              <a:rPr lang="fr-CA">
                <a:solidFill>
                  <a:schemeClr val="dk1"/>
                </a:solidFill>
              </a:rPr>
              <a:t>, and </a:t>
            </a:r>
            <a:r>
              <a:rPr lang="fr-CA">
                <a:solidFill>
                  <a:srgbClr val="1155CC"/>
                </a:solidFill>
                <a:uFill>
                  <a:noFill/>
                </a:uFill>
                <a:hlinkClick r:id="rId3"/>
              </a:rPr>
              <a:t>communities</a:t>
            </a:r>
            <a:r>
              <a:rPr lang="fr-CA">
                <a:solidFill>
                  <a:schemeClr val="dk1"/>
                </a:solidFill>
              </a:rPr>
              <a:t>—people are willing to help.</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4.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Title Slide" type="title">
  <p:cSld name="TITLE">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6578" l="0" r="0" t="20719"/>
          <a:stretch/>
        </p:blipFill>
        <p:spPr>
          <a:xfrm>
            <a:off x="-1590" y="-28575"/>
            <a:ext cx="9151982" cy="5181600"/>
          </a:xfrm>
          <a:prstGeom prst="rect">
            <a:avLst/>
          </a:prstGeom>
          <a:noFill/>
          <a:ln>
            <a:noFill/>
          </a:ln>
        </p:spPr>
      </p:pic>
      <p:sp>
        <p:nvSpPr>
          <p:cNvPr id="9" name="Google Shape;9;p2"/>
          <p:cNvSpPr/>
          <p:nvPr/>
        </p:nvSpPr>
        <p:spPr>
          <a:xfrm>
            <a:off x="-9525" y="-233693"/>
            <a:ext cx="9167852" cy="5386717"/>
          </a:xfrm>
          <a:prstGeom prst="rect">
            <a:avLst/>
          </a:prstGeom>
          <a:solidFill>
            <a:schemeClr val="lt1">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 name="Google Shape;10;p2"/>
          <p:cNvSpPr/>
          <p:nvPr/>
        </p:nvSpPr>
        <p:spPr>
          <a:xfrm>
            <a:off x="-3180" y="4648025"/>
            <a:ext cx="9159917" cy="495475"/>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2477476" y="1991475"/>
            <a:ext cx="109800" cy="11604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title"/>
          </p:nvPr>
        </p:nvSpPr>
        <p:spPr>
          <a:xfrm>
            <a:off x="2792175" y="1836952"/>
            <a:ext cx="5888700" cy="598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2"/>
          <p:cNvSpPr txBox="1"/>
          <p:nvPr>
            <p:ph idx="1" type="subTitle"/>
          </p:nvPr>
        </p:nvSpPr>
        <p:spPr>
          <a:xfrm>
            <a:off x="2802700" y="2345869"/>
            <a:ext cx="5028000" cy="357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2"/>
          <p:cNvSpPr txBox="1"/>
          <p:nvPr>
            <p:ph idx="2" type="subTitle"/>
          </p:nvPr>
        </p:nvSpPr>
        <p:spPr>
          <a:xfrm>
            <a:off x="2824077" y="2823459"/>
            <a:ext cx="5028000" cy="357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5" name="Google Shape;15;p2"/>
          <p:cNvPicPr preferRelativeResize="0"/>
          <p:nvPr/>
        </p:nvPicPr>
        <p:blipFill rotWithShape="1">
          <a:blip r:embed="rId3">
            <a:alphaModFix/>
          </a:blip>
          <a:srcRect b="0" l="0" r="0" t="0"/>
          <a:stretch/>
        </p:blipFill>
        <p:spPr>
          <a:xfrm>
            <a:off x="1080275" y="1991475"/>
            <a:ext cx="1160400" cy="1160400"/>
          </a:xfrm>
          <a:prstGeom prst="rect">
            <a:avLst/>
          </a:prstGeom>
          <a:noFill/>
          <a:ln>
            <a:noFill/>
          </a:ln>
        </p:spPr>
      </p:pic>
      <p:pic>
        <p:nvPicPr>
          <p:cNvPr id="16" name="Google Shape;16;p2"/>
          <p:cNvPicPr preferRelativeResize="0"/>
          <p:nvPr/>
        </p:nvPicPr>
        <p:blipFill rotWithShape="1">
          <a:blip r:embed="rId4">
            <a:alphaModFix/>
          </a:blip>
          <a:srcRect b="0" l="0" r="0" t="0"/>
          <a:stretch/>
        </p:blipFill>
        <p:spPr>
          <a:xfrm>
            <a:off x="8190049" y="4793212"/>
            <a:ext cx="799767" cy="19194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Half Text (Two Line Title)">
  <p:cSld name="SECTION_HEADER_1">
    <p:spTree>
      <p:nvGrpSpPr>
        <p:cNvPr id="52" name="Shape 52"/>
        <p:cNvGrpSpPr/>
        <p:nvPr/>
      </p:nvGrpSpPr>
      <p:grpSpPr>
        <a:xfrm>
          <a:off x="0" y="0"/>
          <a:ext cx="0" cy="0"/>
          <a:chOff x="0" y="0"/>
          <a:chExt cx="0" cy="0"/>
        </a:xfrm>
      </p:grpSpPr>
      <p:sp>
        <p:nvSpPr>
          <p:cNvPr id="53" name="Google Shape;53;p11"/>
          <p:cNvSpPr txBox="1"/>
          <p:nvPr>
            <p:ph type="title"/>
          </p:nvPr>
        </p:nvSpPr>
        <p:spPr>
          <a:xfrm>
            <a:off x="378250" y="209950"/>
            <a:ext cx="3862800" cy="106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 name="Google Shape;54;p11"/>
          <p:cNvSpPr/>
          <p:nvPr/>
        </p:nvSpPr>
        <p:spPr>
          <a:xfrm rot="5400000">
            <a:off x="838124" y="940331"/>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1"/>
          <p:cNvSpPr txBox="1"/>
          <p:nvPr>
            <p:ph idx="1" type="subTitle"/>
          </p:nvPr>
        </p:nvSpPr>
        <p:spPr>
          <a:xfrm>
            <a:off x="397828" y="2605093"/>
            <a:ext cx="3411600" cy="698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 name="Google Shape;56;p11"/>
          <p:cNvSpPr txBox="1"/>
          <p:nvPr>
            <p:ph idx="2" type="body"/>
          </p:nvPr>
        </p:nvSpPr>
        <p:spPr>
          <a:xfrm>
            <a:off x="386449" y="3546225"/>
            <a:ext cx="3695400" cy="10683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rgbClr val="000000"/>
              </a:buClr>
              <a:buSzPts val="1600"/>
              <a:buFont typeface="Lato"/>
              <a:buChar char="●"/>
              <a:defRPr b="0" i="0" sz="1600" u="none" cap="none" strike="noStrike">
                <a:solidFill>
                  <a:srgbClr val="000000"/>
                </a:solidFill>
                <a:latin typeface="Lato"/>
                <a:ea typeface="Lato"/>
                <a:cs typeface="Lato"/>
                <a:sym typeface="Lato"/>
              </a:defRPr>
            </a:lvl1pPr>
            <a:lvl2pPr indent="-317500" lvl="1" marL="9144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2pPr>
            <a:lvl3pPr indent="-317500" lvl="2" marL="13716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3pPr>
            <a:lvl4pPr indent="-317500" lvl="3" marL="18288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4pPr>
            <a:lvl5pPr indent="-317500" lvl="4" marL="22860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5pPr>
            <a:lvl6pPr indent="-317500" lvl="5" marL="27432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6pPr>
            <a:lvl7pPr indent="-317500" lvl="6" marL="32004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7pPr>
            <a:lvl8pPr indent="-317500" lvl="7" marL="36576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8pPr>
            <a:lvl9pPr indent="-317500" lvl="8" marL="41148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9pPr>
          </a:lstStyle>
          <a:p/>
        </p:txBody>
      </p:sp>
      <p:sp>
        <p:nvSpPr>
          <p:cNvPr id="57" name="Google Shape;57;p11"/>
          <p:cNvSpPr/>
          <p:nvPr/>
        </p:nvSpPr>
        <p:spPr>
          <a:xfrm>
            <a:off x="4563133"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with Title">
  <p:cSld name="SECTION_HEADER_1_1">
    <p:spTree>
      <p:nvGrpSpPr>
        <p:cNvPr id="58" name="Shape 58"/>
        <p:cNvGrpSpPr/>
        <p:nvPr/>
      </p:nvGrpSpPr>
      <p:grpSpPr>
        <a:xfrm>
          <a:off x="0" y="0"/>
          <a:ext cx="0" cy="0"/>
          <a:chOff x="0" y="0"/>
          <a:chExt cx="0" cy="0"/>
        </a:xfrm>
      </p:grpSpPr>
      <p:sp>
        <p:nvSpPr>
          <p:cNvPr id="59" name="Google Shape;59;p12"/>
          <p:cNvSpPr txBox="1"/>
          <p:nvPr>
            <p:ph type="title"/>
          </p:nvPr>
        </p:nvSpPr>
        <p:spPr>
          <a:xfrm>
            <a:off x="378250" y="209950"/>
            <a:ext cx="3862800" cy="106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12"/>
          <p:cNvSpPr/>
          <p:nvPr/>
        </p:nvSpPr>
        <p:spPr>
          <a:xfrm rot="5400000">
            <a:off x="838124" y="940331"/>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2"/>
          <p:cNvSpPr/>
          <p:nvPr/>
        </p:nvSpPr>
        <p:spPr>
          <a:xfrm>
            <a:off x="5012908"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with Title 3 line">
  <p:cSld name="SECTION_HEADER_1_1_1">
    <p:spTree>
      <p:nvGrpSpPr>
        <p:cNvPr id="62" name="Shape 62"/>
        <p:cNvGrpSpPr/>
        <p:nvPr/>
      </p:nvGrpSpPr>
      <p:grpSpPr>
        <a:xfrm>
          <a:off x="0" y="0"/>
          <a:ext cx="0" cy="0"/>
          <a:chOff x="0" y="0"/>
          <a:chExt cx="0" cy="0"/>
        </a:xfrm>
      </p:grpSpPr>
      <p:sp>
        <p:nvSpPr>
          <p:cNvPr id="63" name="Google Shape;63;p13"/>
          <p:cNvSpPr txBox="1"/>
          <p:nvPr>
            <p:ph type="title"/>
          </p:nvPr>
        </p:nvSpPr>
        <p:spPr>
          <a:xfrm>
            <a:off x="378250" y="209950"/>
            <a:ext cx="2622300" cy="106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 name="Google Shape;64;p13"/>
          <p:cNvSpPr/>
          <p:nvPr/>
        </p:nvSpPr>
        <p:spPr>
          <a:xfrm rot="5400000">
            <a:off x="838124" y="1394992"/>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3"/>
          <p:cNvSpPr/>
          <p:nvPr/>
        </p:nvSpPr>
        <p:spPr>
          <a:xfrm>
            <a:off x="5012908"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2">
  <p:cSld name="TITLE_ONLY_2">
    <p:bg>
      <p:bgPr>
        <a:solidFill>
          <a:srgbClr val="000000"/>
        </a:solidFill>
      </p:bgPr>
    </p:bg>
    <p:spTree>
      <p:nvGrpSpPr>
        <p:cNvPr id="66" name="Shape 66"/>
        <p:cNvGrpSpPr/>
        <p:nvPr/>
      </p:nvGrpSpPr>
      <p:grpSpPr>
        <a:xfrm>
          <a:off x="0" y="0"/>
          <a:ext cx="0" cy="0"/>
          <a:chOff x="0" y="0"/>
          <a:chExt cx="0" cy="0"/>
        </a:xfrm>
      </p:grpSpPr>
      <p:sp>
        <p:nvSpPr>
          <p:cNvPr id="67" name="Google Shape;6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68" name="Google Shape;68;p14"/>
          <p:cNvSpPr/>
          <p:nvPr/>
        </p:nvSpPr>
        <p:spPr>
          <a:xfrm rot="5400000">
            <a:off x="4524300" y="2965325"/>
            <a:ext cx="95400" cy="13095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4"/>
          <p:cNvSpPr txBox="1"/>
          <p:nvPr>
            <p:ph type="title"/>
          </p:nvPr>
        </p:nvSpPr>
        <p:spPr>
          <a:xfrm>
            <a:off x="1262100" y="1596400"/>
            <a:ext cx="6619800" cy="6360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FFFFFF"/>
                </a:solidFill>
                <a:latin typeface="Lato"/>
                <a:ea typeface="Lato"/>
                <a:cs typeface="Lato"/>
                <a:sym typeface="Lato"/>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1">
  <p:cSld name="TITLE_ONLY_1">
    <p:bg>
      <p:bgPr>
        <a:solidFill>
          <a:schemeClr val="lt1"/>
        </a:solidFill>
      </p:bgPr>
    </p:bg>
    <p:spTree>
      <p:nvGrpSpPr>
        <p:cNvPr id="70" name="Shape 70"/>
        <p:cNvGrpSpPr/>
        <p:nvPr/>
      </p:nvGrpSpPr>
      <p:grpSpPr>
        <a:xfrm>
          <a:off x="0" y="0"/>
          <a:ext cx="0" cy="0"/>
          <a:chOff x="0" y="0"/>
          <a:chExt cx="0" cy="0"/>
        </a:xfrm>
      </p:grpSpPr>
      <p:sp>
        <p:nvSpPr>
          <p:cNvPr id="71" name="Google Shape;7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72" name="Google Shape;72;p15"/>
          <p:cNvSpPr/>
          <p:nvPr/>
        </p:nvSpPr>
        <p:spPr>
          <a:xfrm rot="5400000">
            <a:off x="4524300" y="2400225"/>
            <a:ext cx="95400" cy="13095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5"/>
          <p:cNvSpPr txBox="1"/>
          <p:nvPr>
            <p:ph type="title"/>
          </p:nvPr>
        </p:nvSpPr>
        <p:spPr>
          <a:xfrm>
            <a:off x="0" y="2253750"/>
            <a:ext cx="9144000" cy="6360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lide w/ Title">
  <p:cSld name="ONE_COLUMN_TEXT">
    <p:spTree>
      <p:nvGrpSpPr>
        <p:cNvPr id="74" name="Shape 74"/>
        <p:cNvGrpSpPr/>
        <p:nvPr/>
      </p:nvGrpSpPr>
      <p:grpSpPr>
        <a:xfrm>
          <a:off x="0" y="0"/>
          <a:ext cx="0" cy="0"/>
          <a:chOff x="0" y="0"/>
          <a:chExt cx="0" cy="0"/>
        </a:xfrm>
      </p:grpSpPr>
      <p:sp>
        <p:nvSpPr>
          <p:cNvPr id="75" name="Google Shape;7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76" name="Google Shape;76;p16"/>
          <p:cNvSpPr/>
          <p:nvPr/>
        </p:nvSpPr>
        <p:spPr>
          <a:xfrm rot="5400000">
            <a:off x="848621" y="478466"/>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6"/>
          <p:cNvSpPr txBox="1"/>
          <p:nvPr>
            <p:ph type="title"/>
          </p:nvPr>
        </p:nvSpPr>
        <p:spPr>
          <a:xfrm>
            <a:off x="378250" y="209950"/>
            <a:ext cx="7691700" cy="472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 name="Google Shape;78;p16"/>
          <p:cNvSpPr/>
          <p:nvPr/>
        </p:nvSpPr>
        <p:spPr>
          <a:xfrm>
            <a:off x="0" y="1170125"/>
            <a:ext cx="9144000" cy="1098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79" name="Shape 79"/>
        <p:cNvGrpSpPr/>
        <p:nvPr/>
      </p:nvGrpSpPr>
      <p:grpSpPr>
        <a:xfrm>
          <a:off x="0" y="0"/>
          <a:ext cx="0" cy="0"/>
          <a:chOff x="0" y="0"/>
          <a:chExt cx="0" cy="0"/>
        </a:xfrm>
      </p:grpSpPr>
      <p:sp>
        <p:nvSpPr>
          <p:cNvPr id="80" name="Google Shape;80;p1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82" name="Google Shape;82;p17"/>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83" name="Google Shape;83;p1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4" name="Google Shape;8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5" name="Shape 85"/>
        <p:cNvGrpSpPr/>
        <p:nvPr/>
      </p:nvGrpSpPr>
      <p:grpSpPr>
        <a:xfrm>
          <a:off x="0" y="0"/>
          <a:ext cx="0" cy="0"/>
          <a:chOff x="0" y="0"/>
          <a:chExt cx="0" cy="0"/>
        </a:xfrm>
      </p:grpSpPr>
      <p:sp>
        <p:nvSpPr>
          <p:cNvPr id="86" name="Google Shape;86;p1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stStyle>
          <a:p/>
        </p:txBody>
      </p:sp>
      <p:sp>
        <p:nvSpPr>
          <p:cNvPr id="87" name="Google Shape;8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8" name="Shape 88"/>
        <p:cNvGrpSpPr/>
        <p:nvPr/>
      </p:nvGrpSpPr>
      <p:grpSpPr>
        <a:xfrm>
          <a:off x="0" y="0"/>
          <a:ext cx="0" cy="0"/>
          <a:chOff x="0" y="0"/>
          <a:chExt cx="0" cy="0"/>
        </a:xfrm>
      </p:grpSpPr>
      <p:sp>
        <p:nvSpPr>
          <p:cNvPr id="89" name="Google Shape;89;p19"/>
          <p:cNvSpPr txBox="1"/>
          <p:nvPr>
            <p:ph hasCustomPrompt="1" type="title"/>
          </p:nvPr>
        </p:nvSpPr>
        <p:spPr>
          <a:xfrm>
            <a:off x="311700" y="1349868"/>
            <a:ext cx="8520600" cy="19635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9pPr>
          </a:lstStyle>
          <a:p>
            <a:r>
              <a:t>xx%</a:t>
            </a:r>
          </a:p>
        </p:txBody>
      </p:sp>
      <p:sp>
        <p:nvSpPr>
          <p:cNvPr id="90" name="Google Shape;9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91" name="Google Shape;91;p19"/>
          <p:cNvSpPr/>
          <p:nvPr/>
        </p:nvSpPr>
        <p:spPr>
          <a:xfrm>
            <a:off x="2951700" y="3203568"/>
            <a:ext cx="3240600" cy="1098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Title Slide" type="title">
  <p:cSld name="TITLE">
    <p:spTree>
      <p:nvGrpSpPr>
        <p:cNvPr id="94" name="Shape 94"/>
        <p:cNvGrpSpPr/>
        <p:nvPr/>
      </p:nvGrpSpPr>
      <p:grpSpPr>
        <a:xfrm>
          <a:off x="0" y="0"/>
          <a:ext cx="0" cy="0"/>
          <a:chOff x="0" y="0"/>
          <a:chExt cx="0" cy="0"/>
        </a:xfrm>
      </p:grpSpPr>
      <p:pic>
        <p:nvPicPr>
          <p:cNvPr id="95" name="Google Shape;95;p21"/>
          <p:cNvPicPr preferRelativeResize="0"/>
          <p:nvPr/>
        </p:nvPicPr>
        <p:blipFill>
          <a:blip r:embed="rId2">
            <a:alphaModFix amt="51000"/>
          </a:blip>
          <a:stretch>
            <a:fillRect/>
          </a:stretch>
        </p:blipFill>
        <p:spPr>
          <a:xfrm>
            <a:off x="0" y="-381000"/>
            <a:ext cx="9144000" cy="6858000"/>
          </a:xfrm>
          <a:prstGeom prst="rect">
            <a:avLst/>
          </a:prstGeom>
          <a:noFill/>
          <a:ln>
            <a:noFill/>
          </a:ln>
        </p:spPr>
      </p:pic>
      <p:sp>
        <p:nvSpPr>
          <p:cNvPr id="96" name="Google Shape;96;p21"/>
          <p:cNvSpPr/>
          <p:nvPr/>
        </p:nvSpPr>
        <p:spPr>
          <a:xfrm>
            <a:off x="0" y="4648025"/>
            <a:ext cx="9144000" cy="4956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1"/>
          <p:cNvSpPr/>
          <p:nvPr/>
        </p:nvSpPr>
        <p:spPr>
          <a:xfrm>
            <a:off x="2477476" y="1991475"/>
            <a:ext cx="109800" cy="11604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21"/>
          <p:cNvPicPr preferRelativeResize="0"/>
          <p:nvPr/>
        </p:nvPicPr>
        <p:blipFill>
          <a:blip r:embed="rId3">
            <a:alphaModFix/>
          </a:blip>
          <a:stretch>
            <a:fillRect/>
          </a:stretch>
        </p:blipFill>
        <p:spPr>
          <a:xfrm>
            <a:off x="1097041" y="1991543"/>
            <a:ext cx="1177528" cy="1160400"/>
          </a:xfrm>
          <a:prstGeom prst="rect">
            <a:avLst/>
          </a:prstGeom>
          <a:noFill/>
          <a:ln>
            <a:noFill/>
          </a:ln>
        </p:spPr>
      </p:pic>
      <p:sp>
        <p:nvSpPr>
          <p:cNvPr id="99" name="Google Shape;99;p21"/>
          <p:cNvSpPr txBox="1"/>
          <p:nvPr>
            <p:ph type="title"/>
          </p:nvPr>
        </p:nvSpPr>
        <p:spPr>
          <a:xfrm>
            <a:off x="2792175" y="1836952"/>
            <a:ext cx="5888700" cy="5982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 name="Google Shape;100;p21"/>
          <p:cNvSpPr txBox="1"/>
          <p:nvPr>
            <p:ph idx="1" type="subTitle"/>
          </p:nvPr>
        </p:nvSpPr>
        <p:spPr>
          <a:xfrm>
            <a:off x="2802700" y="2345869"/>
            <a:ext cx="5028000" cy="357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4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21"/>
          <p:cNvSpPr txBox="1"/>
          <p:nvPr>
            <p:ph idx="2" type="subTitle"/>
          </p:nvPr>
        </p:nvSpPr>
        <p:spPr>
          <a:xfrm>
            <a:off x="2824077" y="2823459"/>
            <a:ext cx="5028000" cy="357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Text Slide 1">
  <p:cSld name="TITLE_AND_BODY_1">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19" name="Google Shape;19;p3"/>
          <p:cNvSpPr/>
          <p:nvPr/>
        </p:nvSpPr>
        <p:spPr>
          <a:xfrm>
            <a:off x="1218175" y="2289900"/>
            <a:ext cx="171000" cy="5637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txBox="1"/>
          <p:nvPr>
            <p:ph type="title"/>
          </p:nvPr>
        </p:nvSpPr>
        <p:spPr>
          <a:xfrm>
            <a:off x="1660500" y="2289899"/>
            <a:ext cx="5061000" cy="563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Half Text (Single Line Title)" type="secHead">
  <p:cSld name="SECTION_HEADER">
    <p:spTree>
      <p:nvGrpSpPr>
        <p:cNvPr id="102" name="Shape 102"/>
        <p:cNvGrpSpPr/>
        <p:nvPr/>
      </p:nvGrpSpPr>
      <p:grpSpPr>
        <a:xfrm>
          <a:off x="0" y="0"/>
          <a:ext cx="0" cy="0"/>
          <a:chOff x="0" y="0"/>
          <a:chExt cx="0" cy="0"/>
        </a:xfrm>
      </p:grpSpPr>
      <p:sp>
        <p:nvSpPr>
          <p:cNvPr id="103" name="Google Shape;103;p22"/>
          <p:cNvSpPr/>
          <p:nvPr/>
        </p:nvSpPr>
        <p:spPr>
          <a:xfrm rot="5400000">
            <a:off x="848621" y="478466"/>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2"/>
          <p:cNvSpPr txBox="1"/>
          <p:nvPr>
            <p:ph type="title"/>
          </p:nvPr>
        </p:nvSpPr>
        <p:spPr>
          <a:xfrm>
            <a:off x="378250" y="209950"/>
            <a:ext cx="6236700" cy="4725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 name="Google Shape;105;p22"/>
          <p:cNvSpPr txBox="1"/>
          <p:nvPr>
            <p:ph idx="1" type="subTitle"/>
          </p:nvPr>
        </p:nvSpPr>
        <p:spPr>
          <a:xfrm>
            <a:off x="397828" y="2605093"/>
            <a:ext cx="3411600" cy="6984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4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22"/>
          <p:cNvSpPr/>
          <p:nvPr/>
        </p:nvSpPr>
        <p:spPr>
          <a:xfrm>
            <a:off x="4563133"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2"/>
          <p:cNvSpPr txBox="1"/>
          <p:nvPr>
            <p:ph idx="2" type="subTitle"/>
          </p:nvPr>
        </p:nvSpPr>
        <p:spPr>
          <a:xfrm>
            <a:off x="388776" y="4118308"/>
            <a:ext cx="3797400" cy="6984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1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22"/>
          <p:cNvSpPr txBox="1"/>
          <p:nvPr>
            <p:ph idx="3" type="subTitle"/>
          </p:nvPr>
        </p:nvSpPr>
        <p:spPr>
          <a:xfrm>
            <a:off x="388776" y="4466758"/>
            <a:ext cx="3797400" cy="6984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i="1" sz="12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 name="Google Shape;109;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Half Text (Two Line Title)">
  <p:cSld name="SECTION_HEADER_1">
    <p:spTree>
      <p:nvGrpSpPr>
        <p:cNvPr id="110" name="Shape 110"/>
        <p:cNvGrpSpPr/>
        <p:nvPr/>
      </p:nvGrpSpPr>
      <p:grpSpPr>
        <a:xfrm>
          <a:off x="0" y="0"/>
          <a:ext cx="0" cy="0"/>
          <a:chOff x="0" y="0"/>
          <a:chExt cx="0" cy="0"/>
        </a:xfrm>
      </p:grpSpPr>
      <p:sp>
        <p:nvSpPr>
          <p:cNvPr id="111" name="Google Shape;111;p23"/>
          <p:cNvSpPr txBox="1"/>
          <p:nvPr>
            <p:ph type="title"/>
          </p:nvPr>
        </p:nvSpPr>
        <p:spPr>
          <a:xfrm>
            <a:off x="378250" y="209950"/>
            <a:ext cx="3862800" cy="10683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 name="Google Shape;112;p23"/>
          <p:cNvSpPr/>
          <p:nvPr/>
        </p:nvSpPr>
        <p:spPr>
          <a:xfrm rot="5400000">
            <a:off x="838124" y="940331"/>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3"/>
          <p:cNvSpPr txBox="1"/>
          <p:nvPr>
            <p:ph idx="1" type="subTitle"/>
          </p:nvPr>
        </p:nvSpPr>
        <p:spPr>
          <a:xfrm>
            <a:off x="397828" y="2605093"/>
            <a:ext cx="3411600" cy="6984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4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 name="Google Shape;114;p23"/>
          <p:cNvSpPr txBox="1"/>
          <p:nvPr>
            <p:ph idx="2" type="body"/>
          </p:nvPr>
        </p:nvSpPr>
        <p:spPr>
          <a:xfrm>
            <a:off x="386449" y="3546225"/>
            <a:ext cx="3695400" cy="1068300"/>
          </a:xfrm>
          <a:prstGeom prst="rect">
            <a:avLst/>
          </a:prstGeom>
          <a:noFill/>
          <a:ln>
            <a:noFill/>
          </a:ln>
        </p:spPr>
        <p:txBody>
          <a:bodyPr anchorCtr="0" anchor="t" bIns="91425" lIns="91425" spcFirstLastPara="1" rIns="91425" wrap="square" tIns="91425"/>
          <a:lstStyle>
            <a:lvl1pPr indent="-330200" lvl="0" marL="457200" rtl="0">
              <a:spcBef>
                <a:spcPts val="0"/>
              </a:spcBef>
              <a:spcAft>
                <a:spcPts val="0"/>
              </a:spcAft>
              <a:buSzPts val="1600"/>
              <a:buFont typeface="Lato"/>
              <a:buChar char="●"/>
              <a:defRPr sz="1600">
                <a:latin typeface="Lato"/>
                <a:ea typeface="Lato"/>
                <a:cs typeface="Lato"/>
                <a:sym typeface="Lato"/>
              </a:defRPr>
            </a:lvl1pPr>
            <a:lvl2pPr indent="-317500" lvl="1" marL="914400" rtl="0">
              <a:spcBef>
                <a:spcPts val="0"/>
              </a:spcBef>
              <a:spcAft>
                <a:spcPts val="0"/>
              </a:spcAft>
              <a:buSzPts val="1400"/>
              <a:buFont typeface="Lato"/>
              <a:buChar char="○"/>
              <a:defRPr>
                <a:latin typeface="Lato"/>
                <a:ea typeface="Lato"/>
                <a:cs typeface="Lato"/>
                <a:sym typeface="Lato"/>
              </a:defRPr>
            </a:lvl2pPr>
            <a:lvl3pPr indent="-317500" lvl="2" marL="1371600" rtl="0">
              <a:spcBef>
                <a:spcPts val="0"/>
              </a:spcBef>
              <a:spcAft>
                <a:spcPts val="0"/>
              </a:spcAft>
              <a:buSzPts val="1400"/>
              <a:buFont typeface="Lato"/>
              <a:buChar char="■"/>
              <a:defRPr>
                <a:latin typeface="Lato"/>
                <a:ea typeface="Lato"/>
                <a:cs typeface="Lato"/>
                <a:sym typeface="Lato"/>
              </a:defRPr>
            </a:lvl3pPr>
            <a:lvl4pPr indent="-317500" lvl="3" marL="1828800" rtl="0">
              <a:spcBef>
                <a:spcPts val="0"/>
              </a:spcBef>
              <a:spcAft>
                <a:spcPts val="0"/>
              </a:spcAft>
              <a:buSzPts val="1400"/>
              <a:buFont typeface="Lato"/>
              <a:buChar char="●"/>
              <a:defRPr>
                <a:latin typeface="Lato"/>
                <a:ea typeface="Lato"/>
                <a:cs typeface="Lato"/>
                <a:sym typeface="Lato"/>
              </a:defRPr>
            </a:lvl4pPr>
            <a:lvl5pPr indent="-317500" lvl="4" marL="2286000" rtl="0">
              <a:spcBef>
                <a:spcPts val="0"/>
              </a:spcBef>
              <a:spcAft>
                <a:spcPts val="0"/>
              </a:spcAft>
              <a:buSzPts val="1400"/>
              <a:buFont typeface="Lato"/>
              <a:buChar char="○"/>
              <a:defRPr>
                <a:latin typeface="Lato"/>
                <a:ea typeface="Lato"/>
                <a:cs typeface="Lato"/>
                <a:sym typeface="Lato"/>
              </a:defRPr>
            </a:lvl5pPr>
            <a:lvl6pPr indent="-317500" lvl="5" marL="2743200" rtl="0">
              <a:spcBef>
                <a:spcPts val="0"/>
              </a:spcBef>
              <a:spcAft>
                <a:spcPts val="0"/>
              </a:spcAft>
              <a:buSzPts val="1400"/>
              <a:buFont typeface="Lato"/>
              <a:buChar char="■"/>
              <a:defRPr>
                <a:latin typeface="Lato"/>
                <a:ea typeface="Lato"/>
                <a:cs typeface="Lato"/>
                <a:sym typeface="Lato"/>
              </a:defRPr>
            </a:lvl6pPr>
            <a:lvl7pPr indent="-317500" lvl="6" marL="3200400" rtl="0">
              <a:spcBef>
                <a:spcPts val="0"/>
              </a:spcBef>
              <a:spcAft>
                <a:spcPts val="0"/>
              </a:spcAft>
              <a:buSzPts val="1400"/>
              <a:buFont typeface="Lato"/>
              <a:buChar char="●"/>
              <a:defRPr>
                <a:latin typeface="Lato"/>
                <a:ea typeface="Lato"/>
                <a:cs typeface="Lato"/>
                <a:sym typeface="Lato"/>
              </a:defRPr>
            </a:lvl7pPr>
            <a:lvl8pPr indent="-317500" lvl="7" marL="3657600" rtl="0">
              <a:spcBef>
                <a:spcPts val="0"/>
              </a:spcBef>
              <a:spcAft>
                <a:spcPts val="0"/>
              </a:spcAft>
              <a:buSzPts val="1400"/>
              <a:buFont typeface="Lato"/>
              <a:buChar char="○"/>
              <a:defRPr>
                <a:latin typeface="Lato"/>
                <a:ea typeface="Lato"/>
                <a:cs typeface="Lato"/>
                <a:sym typeface="Lato"/>
              </a:defRPr>
            </a:lvl8pPr>
            <a:lvl9pPr indent="-317500" lvl="8" marL="4114800" rtl="0">
              <a:spcBef>
                <a:spcPts val="0"/>
              </a:spcBef>
              <a:spcAft>
                <a:spcPts val="0"/>
              </a:spcAft>
              <a:buSzPts val="1400"/>
              <a:buFont typeface="Lato"/>
              <a:buChar char="■"/>
              <a:defRPr>
                <a:latin typeface="Lato"/>
                <a:ea typeface="Lato"/>
                <a:cs typeface="Lato"/>
                <a:sym typeface="Lato"/>
              </a:defRPr>
            </a:lvl9pPr>
          </a:lstStyle>
          <a:p/>
        </p:txBody>
      </p:sp>
      <p:sp>
        <p:nvSpPr>
          <p:cNvPr id="115" name="Google Shape;115;p23"/>
          <p:cNvSpPr/>
          <p:nvPr/>
        </p:nvSpPr>
        <p:spPr>
          <a:xfrm>
            <a:off x="4563133"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with Title">
  <p:cSld name="SECTION_HEADER_1_1">
    <p:spTree>
      <p:nvGrpSpPr>
        <p:cNvPr id="117" name="Shape 117"/>
        <p:cNvGrpSpPr/>
        <p:nvPr/>
      </p:nvGrpSpPr>
      <p:grpSpPr>
        <a:xfrm>
          <a:off x="0" y="0"/>
          <a:ext cx="0" cy="0"/>
          <a:chOff x="0" y="0"/>
          <a:chExt cx="0" cy="0"/>
        </a:xfrm>
      </p:grpSpPr>
      <p:sp>
        <p:nvSpPr>
          <p:cNvPr id="118" name="Google Shape;118;p24"/>
          <p:cNvSpPr txBox="1"/>
          <p:nvPr>
            <p:ph type="title"/>
          </p:nvPr>
        </p:nvSpPr>
        <p:spPr>
          <a:xfrm>
            <a:off x="378250" y="209950"/>
            <a:ext cx="3862800" cy="10683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24"/>
          <p:cNvSpPr/>
          <p:nvPr/>
        </p:nvSpPr>
        <p:spPr>
          <a:xfrm rot="5400000">
            <a:off x="838124" y="940331"/>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4"/>
          <p:cNvSpPr/>
          <p:nvPr/>
        </p:nvSpPr>
        <p:spPr>
          <a:xfrm>
            <a:off x="5012908"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with Title 3 line">
  <p:cSld name="SECTION_HEADER_1_1_1">
    <p:spTree>
      <p:nvGrpSpPr>
        <p:cNvPr id="122" name="Shape 122"/>
        <p:cNvGrpSpPr/>
        <p:nvPr/>
      </p:nvGrpSpPr>
      <p:grpSpPr>
        <a:xfrm>
          <a:off x="0" y="0"/>
          <a:ext cx="0" cy="0"/>
          <a:chOff x="0" y="0"/>
          <a:chExt cx="0" cy="0"/>
        </a:xfrm>
      </p:grpSpPr>
      <p:sp>
        <p:nvSpPr>
          <p:cNvPr id="123" name="Google Shape;123;p25"/>
          <p:cNvSpPr txBox="1"/>
          <p:nvPr>
            <p:ph type="title"/>
          </p:nvPr>
        </p:nvSpPr>
        <p:spPr>
          <a:xfrm>
            <a:off x="378250" y="209950"/>
            <a:ext cx="2622300" cy="10683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25"/>
          <p:cNvSpPr/>
          <p:nvPr/>
        </p:nvSpPr>
        <p:spPr>
          <a:xfrm rot="5400000">
            <a:off x="838124" y="1394992"/>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5"/>
          <p:cNvSpPr/>
          <p:nvPr/>
        </p:nvSpPr>
        <p:spPr>
          <a:xfrm>
            <a:off x="5012908"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Text Slide" type="tx">
  <p:cSld name="TITLE_AND_BODY">
    <p:spTree>
      <p:nvGrpSpPr>
        <p:cNvPr id="127" name="Shape 127"/>
        <p:cNvGrpSpPr/>
        <p:nvPr/>
      </p:nvGrpSpPr>
      <p:grpSpPr>
        <a:xfrm>
          <a:off x="0" y="0"/>
          <a:ext cx="0" cy="0"/>
          <a:chOff x="0" y="0"/>
          <a:chExt cx="0" cy="0"/>
        </a:xfrm>
      </p:grpSpPr>
      <p:sp>
        <p:nvSpPr>
          <p:cNvPr id="128" name="Google Shape;12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
        <p:nvSpPr>
          <p:cNvPr id="129" name="Google Shape;129;p26"/>
          <p:cNvSpPr/>
          <p:nvPr/>
        </p:nvSpPr>
        <p:spPr>
          <a:xfrm>
            <a:off x="1218175" y="1971066"/>
            <a:ext cx="171000" cy="12435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6"/>
          <p:cNvSpPr txBox="1"/>
          <p:nvPr>
            <p:ph type="title"/>
          </p:nvPr>
        </p:nvSpPr>
        <p:spPr>
          <a:xfrm>
            <a:off x="1660500" y="1863339"/>
            <a:ext cx="5061000" cy="1314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Text Slide 1">
  <p:cSld name="TITLE_AND_BODY_1">
    <p:spTree>
      <p:nvGrpSpPr>
        <p:cNvPr id="131" name="Shape 131"/>
        <p:cNvGrpSpPr/>
        <p:nvPr/>
      </p:nvGrpSpPr>
      <p:grpSpPr>
        <a:xfrm>
          <a:off x="0" y="0"/>
          <a:ext cx="0" cy="0"/>
          <a:chOff x="0" y="0"/>
          <a:chExt cx="0" cy="0"/>
        </a:xfrm>
      </p:grpSpPr>
      <p:sp>
        <p:nvSpPr>
          <p:cNvPr id="132" name="Google Shape;132;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
        <p:nvSpPr>
          <p:cNvPr id="133" name="Google Shape;133;p27"/>
          <p:cNvSpPr/>
          <p:nvPr/>
        </p:nvSpPr>
        <p:spPr>
          <a:xfrm>
            <a:off x="1218175" y="2289900"/>
            <a:ext cx="171000" cy="5637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7"/>
          <p:cNvSpPr txBox="1"/>
          <p:nvPr>
            <p:ph type="title"/>
          </p:nvPr>
        </p:nvSpPr>
        <p:spPr>
          <a:xfrm>
            <a:off x="1660500" y="2289899"/>
            <a:ext cx="5061000" cy="5637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Slide (Header+Text Small)" type="twoColTx">
  <p:cSld name="TITLE_AND_TWO_COLUMNS">
    <p:spTree>
      <p:nvGrpSpPr>
        <p:cNvPr id="135" name="Shape 135"/>
        <p:cNvGrpSpPr/>
        <p:nvPr/>
      </p:nvGrpSpPr>
      <p:grpSpPr>
        <a:xfrm>
          <a:off x="0" y="0"/>
          <a:ext cx="0" cy="0"/>
          <a:chOff x="0" y="0"/>
          <a:chExt cx="0" cy="0"/>
        </a:xfrm>
      </p:grpSpPr>
      <p:sp>
        <p:nvSpPr>
          <p:cNvPr id="136" name="Google Shape;136;p28"/>
          <p:cNvSpPr/>
          <p:nvPr/>
        </p:nvSpPr>
        <p:spPr>
          <a:xfrm>
            <a:off x="1218175" y="1710575"/>
            <a:ext cx="171000" cy="16635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8"/>
          <p:cNvSpPr txBox="1"/>
          <p:nvPr>
            <p:ph type="title"/>
          </p:nvPr>
        </p:nvSpPr>
        <p:spPr>
          <a:xfrm>
            <a:off x="1660500" y="1604395"/>
            <a:ext cx="5061000" cy="6606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28"/>
          <p:cNvSpPr txBox="1"/>
          <p:nvPr>
            <p:ph idx="1" type="subTitle"/>
          </p:nvPr>
        </p:nvSpPr>
        <p:spPr>
          <a:xfrm>
            <a:off x="1660500" y="2335825"/>
            <a:ext cx="4933500" cy="10383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 name="Google Shape;13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Slide (Header+Text Med)">
  <p:cSld name="TITLE_AND_TWO_COLUMNS_1">
    <p:spTree>
      <p:nvGrpSpPr>
        <p:cNvPr id="140" name="Shape 140"/>
        <p:cNvGrpSpPr/>
        <p:nvPr/>
      </p:nvGrpSpPr>
      <p:grpSpPr>
        <a:xfrm>
          <a:off x="0" y="0"/>
          <a:ext cx="0" cy="0"/>
          <a:chOff x="0" y="0"/>
          <a:chExt cx="0" cy="0"/>
        </a:xfrm>
      </p:grpSpPr>
      <p:sp>
        <p:nvSpPr>
          <p:cNvPr id="141" name="Google Shape;141;p29"/>
          <p:cNvSpPr/>
          <p:nvPr/>
        </p:nvSpPr>
        <p:spPr>
          <a:xfrm>
            <a:off x="1218175" y="1509300"/>
            <a:ext cx="171000" cy="21249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9"/>
          <p:cNvSpPr txBox="1"/>
          <p:nvPr>
            <p:ph type="title"/>
          </p:nvPr>
        </p:nvSpPr>
        <p:spPr>
          <a:xfrm>
            <a:off x="1660500" y="1393829"/>
            <a:ext cx="5061000" cy="6606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29"/>
          <p:cNvSpPr txBox="1"/>
          <p:nvPr>
            <p:ph idx="1" type="subTitle"/>
          </p:nvPr>
        </p:nvSpPr>
        <p:spPr>
          <a:xfrm>
            <a:off x="1670997" y="2041911"/>
            <a:ext cx="4933500" cy="10383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 name="Google Shape;144;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Slide (Header+Text Large)">
  <p:cSld name="TITLE_AND_TWO_COLUMNS_1_1">
    <p:spTree>
      <p:nvGrpSpPr>
        <p:cNvPr id="145" name="Shape 145"/>
        <p:cNvGrpSpPr/>
        <p:nvPr/>
      </p:nvGrpSpPr>
      <p:grpSpPr>
        <a:xfrm>
          <a:off x="0" y="0"/>
          <a:ext cx="0" cy="0"/>
          <a:chOff x="0" y="0"/>
          <a:chExt cx="0" cy="0"/>
        </a:xfrm>
      </p:grpSpPr>
      <p:sp>
        <p:nvSpPr>
          <p:cNvPr id="146" name="Google Shape;146;p30"/>
          <p:cNvSpPr/>
          <p:nvPr/>
        </p:nvSpPr>
        <p:spPr>
          <a:xfrm>
            <a:off x="1218175" y="858300"/>
            <a:ext cx="171000" cy="34269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0"/>
          <p:cNvSpPr txBox="1"/>
          <p:nvPr>
            <p:ph type="title"/>
          </p:nvPr>
        </p:nvSpPr>
        <p:spPr>
          <a:xfrm>
            <a:off x="1660500" y="747490"/>
            <a:ext cx="5061000" cy="6606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30"/>
          <p:cNvSpPr txBox="1"/>
          <p:nvPr>
            <p:ph idx="1" type="subTitle"/>
          </p:nvPr>
        </p:nvSpPr>
        <p:spPr>
          <a:xfrm>
            <a:off x="1670997" y="1395572"/>
            <a:ext cx="4933500" cy="10383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type="titleOnly">
  <p:cSld name="TITLE_ONLY">
    <p:bg>
      <p:bgPr>
        <a:solidFill>
          <a:srgbClr val="000000"/>
        </a:solidFill>
      </p:bgPr>
    </p:bg>
    <p:spTree>
      <p:nvGrpSpPr>
        <p:cNvPr id="150" name="Shape 150"/>
        <p:cNvGrpSpPr/>
        <p:nvPr/>
      </p:nvGrpSpPr>
      <p:grpSpPr>
        <a:xfrm>
          <a:off x="0" y="0"/>
          <a:ext cx="0" cy="0"/>
          <a:chOff x="0" y="0"/>
          <a:chExt cx="0" cy="0"/>
        </a:xfrm>
      </p:grpSpPr>
      <p:sp>
        <p:nvSpPr>
          <p:cNvPr id="151" name="Google Shape;15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CA"/>
              <a:t>‹#›</a:t>
            </a:fld>
            <a:endParaRPr/>
          </a:p>
        </p:txBody>
      </p:sp>
      <p:sp>
        <p:nvSpPr>
          <p:cNvPr id="152" name="Google Shape;152;p31"/>
          <p:cNvSpPr txBox="1"/>
          <p:nvPr>
            <p:ph type="title"/>
          </p:nvPr>
        </p:nvSpPr>
        <p:spPr>
          <a:xfrm>
            <a:off x="0" y="2253750"/>
            <a:ext cx="9144000" cy="6360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b="1" sz="3600">
                <a:solidFill>
                  <a:srgbClr val="FFFFFF"/>
                </a:solidFill>
                <a:latin typeface="Lato"/>
                <a:ea typeface="Lato"/>
                <a:cs typeface="Lato"/>
                <a:sym typeface="Lato"/>
              </a:defRPr>
            </a:lvl1pPr>
            <a:lvl2pPr lvl="1" rtl="0">
              <a:spcBef>
                <a:spcPts val="0"/>
              </a:spcBef>
              <a:spcAft>
                <a:spcPts val="0"/>
              </a:spcAft>
              <a:buNone/>
              <a:defRPr b="1" sz="3600">
                <a:latin typeface="Lato"/>
                <a:ea typeface="Lato"/>
                <a:cs typeface="Lato"/>
                <a:sym typeface="Lato"/>
              </a:defRPr>
            </a:lvl2pPr>
            <a:lvl3pPr lvl="2" rtl="0">
              <a:spcBef>
                <a:spcPts val="0"/>
              </a:spcBef>
              <a:spcAft>
                <a:spcPts val="0"/>
              </a:spcAft>
              <a:buNone/>
              <a:defRPr b="1" sz="3600">
                <a:latin typeface="Lato"/>
                <a:ea typeface="Lato"/>
                <a:cs typeface="Lato"/>
                <a:sym typeface="Lato"/>
              </a:defRPr>
            </a:lvl3pPr>
            <a:lvl4pPr lvl="3" rtl="0">
              <a:spcBef>
                <a:spcPts val="0"/>
              </a:spcBef>
              <a:spcAft>
                <a:spcPts val="0"/>
              </a:spcAft>
              <a:buNone/>
              <a:defRPr b="1" sz="3600">
                <a:latin typeface="Lato"/>
                <a:ea typeface="Lato"/>
                <a:cs typeface="Lato"/>
                <a:sym typeface="Lato"/>
              </a:defRPr>
            </a:lvl4pPr>
            <a:lvl5pPr lvl="4" rtl="0">
              <a:spcBef>
                <a:spcPts val="0"/>
              </a:spcBef>
              <a:spcAft>
                <a:spcPts val="0"/>
              </a:spcAft>
              <a:buNone/>
              <a:defRPr b="1" sz="3600">
                <a:latin typeface="Lato"/>
                <a:ea typeface="Lato"/>
                <a:cs typeface="Lato"/>
                <a:sym typeface="Lato"/>
              </a:defRPr>
            </a:lvl5pPr>
            <a:lvl6pPr lvl="5" rtl="0">
              <a:spcBef>
                <a:spcPts val="0"/>
              </a:spcBef>
              <a:spcAft>
                <a:spcPts val="0"/>
              </a:spcAft>
              <a:buNone/>
              <a:defRPr b="1" sz="3600">
                <a:latin typeface="Lato"/>
                <a:ea typeface="Lato"/>
                <a:cs typeface="Lato"/>
                <a:sym typeface="Lato"/>
              </a:defRPr>
            </a:lvl6pPr>
            <a:lvl7pPr lvl="6" rtl="0">
              <a:spcBef>
                <a:spcPts val="0"/>
              </a:spcBef>
              <a:spcAft>
                <a:spcPts val="0"/>
              </a:spcAft>
              <a:buNone/>
              <a:defRPr b="1" sz="3600">
                <a:latin typeface="Lato"/>
                <a:ea typeface="Lato"/>
                <a:cs typeface="Lato"/>
                <a:sym typeface="Lato"/>
              </a:defRPr>
            </a:lvl7pPr>
            <a:lvl8pPr lvl="7" rtl="0">
              <a:spcBef>
                <a:spcPts val="0"/>
              </a:spcBef>
              <a:spcAft>
                <a:spcPts val="0"/>
              </a:spcAft>
              <a:buNone/>
              <a:defRPr b="1" sz="3600">
                <a:latin typeface="Lato"/>
                <a:ea typeface="Lato"/>
                <a:cs typeface="Lato"/>
                <a:sym typeface="Lato"/>
              </a:defRPr>
            </a:lvl8pPr>
            <a:lvl9pPr lvl="8" rtl="0">
              <a:spcBef>
                <a:spcPts val="0"/>
              </a:spcBef>
              <a:spcAft>
                <a:spcPts val="0"/>
              </a:spcAft>
              <a:buNone/>
              <a:defRPr b="1" sz="3600">
                <a:latin typeface="Lato"/>
                <a:ea typeface="Lato"/>
                <a:cs typeface="Lato"/>
                <a:sym typeface="La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Half Text (Single Line Title)" type="secHead">
  <p:cSld name="SECTION_HEADER">
    <p:spTree>
      <p:nvGrpSpPr>
        <p:cNvPr id="21" name="Shape 21"/>
        <p:cNvGrpSpPr/>
        <p:nvPr/>
      </p:nvGrpSpPr>
      <p:grpSpPr>
        <a:xfrm>
          <a:off x="0" y="0"/>
          <a:ext cx="0" cy="0"/>
          <a:chOff x="0" y="0"/>
          <a:chExt cx="0" cy="0"/>
        </a:xfrm>
      </p:grpSpPr>
      <p:sp>
        <p:nvSpPr>
          <p:cNvPr id="22" name="Google Shape;22;p4"/>
          <p:cNvSpPr/>
          <p:nvPr/>
        </p:nvSpPr>
        <p:spPr>
          <a:xfrm rot="5400000">
            <a:off x="848621" y="478466"/>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
          <p:cNvSpPr txBox="1"/>
          <p:nvPr>
            <p:ph type="title"/>
          </p:nvPr>
        </p:nvSpPr>
        <p:spPr>
          <a:xfrm>
            <a:off x="378250" y="209950"/>
            <a:ext cx="6236700" cy="472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 name="Google Shape;24;p4"/>
          <p:cNvSpPr txBox="1"/>
          <p:nvPr>
            <p:ph idx="1" type="subTitle"/>
          </p:nvPr>
        </p:nvSpPr>
        <p:spPr>
          <a:xfrm>
            <a:off x="397828" y="2605093"/>
            <a:ext cx="3411600" cy="698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4"/>
          <p:cNvSpPr/>
          <p:nvPr/>
        </p:nvSpPr>
        <p:spPr>
          <a:xfrm>
            <a:off x="4563133"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
          <p:cNvSpPr txBox="1"/>
          <p:nvPr>
            <p:ph idx="2" type="subTitle"/>
          </p:nvPr>
        </p:nvSpPr>
        <p:spPr>
          <a:xfrm>
            <a:off x="388776" y="4118308"/>
            <a:ext cx="3797400" cy="698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 name="Google Shape;27;p4"/>
          <p:cNvSpPr txBox="1"/>
          <p:nvPr>
            <p:ph idx="3" type="subTitle"/>
          </p:nvPr>
        </p:nvSpPr>
        <p:spPr>
          <a:xfrm>
            <a:off x="388776" y="4466758"/>
            <a:ext cx="3797400" cy="698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200"/>
              <a:buFont typeface="Arial"/>
              <a:buNone/>
              <a:defRPr b="0" i="1" sz="12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2">
  <p:cSld name="TITLE_ONLY_2">
    <p:bg>
      <p:bgPr>
        <a:solidFill>
          <a:srgbClr val="000000"/>
        </a:solidFill>
      </p:bgPr>
    </p:bg>
    <p:spTree>
      <p:nvGrpSpPr>
        <p:cNvPr id="153" name="Shape 153"/>
        <p:cNvGrpSpPr/>
        <p:nvPr/>
      </p:nvGrpSpPr>
      <p:grpSpPr>
        <a:xfrm>
          <a:off x="0" y="0"/>
          <a:ext cx="0" cy="0"/>
          <a:chOff x="0" y="0"/>
          <a:chExt cx="0" cy="0"/>
        </a:xfrm>
      </p:grpSpPr>
      <p:sp>
        <p:nvSpPr>
          <p:cNvPr id="154" name="Google Shape;15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CA"/>
              <a:t>‹#›</a:t>
            </a:fld>
            <a:endParaRPr/>
          </a:p>
        </p:txBody>
      </p:sp>
      <p:sp>
        <p:nvSpPr>
          <p:cNvPr id="155" name="Google Shape;155;p32"/>
          <p:cNvSpPr/>
          <p:nvPr/>
        </p:nvSpPr>
        <p:spPr>
          <a:xfrm rot="5400000">
            <a:off x="4524300" y="2965325"/>
            <a:ext cx="95400" cy="13095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2"/>
          <p:cNvSpPr txBox="1"/>
          <p:nvPr>
            <p:ph type="title"/>
          </p:nvPr>
        </p:nvSpPr>
        <p:spPr>
          <a:xfrm>
            <a:off x="1262100" y="1596400"/>
            <a:ext cx="6619800" cy="6360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b="1" sz="3600">
                <a:solidFill>
                  <a:srgbClr val="FFFFFF"/>
                </a:solidFill>
                <a:latin typeface="Lato"/>
                <a:ea typeface="Lato"/>
                <a:cs typeface="Lato"/>
                <a:sym typeface="Lato"/>
              </a:defRPr>
            </a:lvl1pPr>
            <a:lvl2pPr lvl="1" rtl="0">
              <a:spcBef>
                <a:spcPts val="0"/>
              </a:spcBef>
              <a:spcAft>
                <a:spcPts val="0"/>
              </a:spcAft>
              <a:buNone/>
              <a:defRPr b="1" sz="3600">
                <a:latin typeface="Lato"/>
                <a:ea typeface="Lato"/>
                <a:cs typeface="Lato"/>
                <a:sym typeface="Lato"/>
              </a:defRPr>
            </a:lvl2pPr>
            <a:lvl3pPr lvl="2" rtl="0">
              <a:spcBef>
                <a:spcPts val="0"/>
              </a:spcBef>
              <a:spcAft>
                <a:spcPts val="0"/>
              </a:spcAft>
              <a:buNone/>
              <a:defRPr b="1" sz="3600">
                <a:latin typeface="Lato"/>
                <a:ea typeface="Lato"/>
                <a:cs typeface="Lato"/>
                <a:sym typeface="Lato"/>
              </a:defRPr>
            </a:lvl3pPr>
            <a:lvl4pPr lvl="3" rtl="0">
              <a:spcBef>
                <a:spcPts val="0"/>
              </a:spcBef>
              <a:spcAft>
                <a:spcPts val="0"/>
              </a:spcAft>
              <a:buNone/>
              <a:defRPr b="1" sz="3600">
                <a:latin typeface="Lato"/>
                <a:ea typeface="Lato"/>
                <a:cs typeface="Lato"/>
                <a:sym typeface="Lato"/>
              </a:defRPr>
            </a:lvl4pPr>
            <a:lvl5pPr lvl="4" rtl="0">
              <a:spcBef>
                <a:spcPts val="0"/>
              </a:spcBef>
              <a:spcAft>
                <a:spcPts val="0"/>
              </a:spcAft>
              <a:buNone/>
              <a:defRPr b="1" sz="3600">
                <a:latin typeface="Lato"/>
                <a:ea typeface="Lato"/>
                <a:cs typeface="Lato"/>
                <a:sym typeface="Lato"/>
              </a:defRPr>
            </a:lvl5pPr>
            <a:lvl6pPr lvl="5" rtl="0">
              <a:spcBef>
                <a:spcPts val="0"/>
              </a:spcBef>
              <a:spcAft>
                <a:spcPts val="0"/>
              </a:spcAft>
              <a:buNone/>
              <a:defRPr b="1" sz="3600">
                <a:latin typeface="Lato"/>
                <a:ea typeface="Lato"/>
                <a:cs typeface="Lato"/>
                <a:sym typeface="Lato"/>
              </a:defRPr>
            </a:lvl6pPr>
            <a:lvl7pPr lvl="6" rtl="0">
              <a:spcBef>
                <a:spcPts val="0"/>
              </a:spcBef>
              <a:spcAft>
                <a:spcPts val="0"/>
              </a:spcAft>
              <a:buNone/>
              <a:defRPr b="1" sz="3600">
                <a:latin typeface="Lato"/>
                <a:ea typeface="Lato"/>
                <a:cs typeface="Lato"/>
                <a:sym typeface="Lato"/>
              </a:defRPr>
            </a:lvl7pPr>
            <a:lvl8pPr lvl="7" rtl="0">
              <a:spcBef>
                <a:spcPts val="0"/>
              </a:spcBef>
              <a:spcAft>
                <a:spcPts val="0"/>
              </a:spcAft>
              <a:buNone/>
              <a:defRPr b="1" sz="3600">
                <a:latin typeface="Lato"/>
                <a:ea typeface="Lato"/>
                <a:cs typeface="Lato"/>
                <a:sym typeface="Lato"/>
              </a:defRPr>
            </a:lvl8pPr>
            <a:lvl9pPr lvl="8" rtl="0">
              <a:spcBef>
                <a:spcPts val="0"/>
              </a:spcBef>
              <a:spcAft>
                <a:spcPts val="0"/>
              </a:spcAft>
              <a:buNone/>
              <a:defRPr b="1" sz="3600">
                <a:latin typeface="Lato"/>
                <a:ea typeface="Lato"/>
                <a:cs typeface="Lato"/>
                <a:sym typeface="La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1">
  <p:cSld name="TITLE_ONLY_1">
    <p:bg>
      <p:bgPr>
        <a:solidFill>
          <a:schemeClr val="lt1"/>
        </a:solidFill>
      </p:bgPr>
    </p:bg>
    <p:spTree>
      <p:nvGrpSpPr>
        <p:cNvPr id="157" name="Shape 157"/>
        <p:cNvGrpSpPr/>
        <p:nvPr/>
      </p:nvGrpSpPr>
      <p:grpSpPr>
        <a:xfrm>
          <a:off x="0" y="0"/>
          <a:ext cx="0" cy="0"/>
          <a:chOff x="0" y="0"/>
          <a:chExt cx="0" cy="0"/>
        </a:xfrm>
      </p:grpSpPr>
      <p:sp>
        <p:nvSpPr>
          <p:cNvPr id="158" name="Google Shape;158;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
        <p:nvSpPr>
          <p:cNvPr id="159" name="Google Shape;159;p33"/>
          <p:cNvSpPr/>
          <p:nvPr/>
        </p:nvSpPr>
        <p:spPr>
          <a:xfrm rot="5400000">
            <a:off x="4524300" y="2400225"/>
            <a:ext cx="95400" cy="13095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3"/>
          <p:cNvSpPr txBox="1"/>
          <p:nvPr>
            <p:ph type="title"/>
          </p:nvPr>
        </p:nvSpPr>
        <p:spPr>
          <a:xfrm>
            <a:off x="0" y="2253750"/>
            <a:ext cx="9144000" cy="6360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b="1" sz="3000">
                <a:latin typeface="Lato"/>
                <a:ea typeface="Lato"/>
                <a:cs typeface="Lato"/>
                <a:sym typeface="Lato"/>
              </a:defRPr>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lide w/ Title">
  <p:cSld name="ONE_COLUMN_TEXT">
    <p:spTree>
      <p:nvGrpSpPr>
        <p:cNvPr id="161" name="Shape 161"/>
        <p:cNvGrpSpPr/>
        <p:nvPr/>
      </p:nvGrpSpPr>
      <p:grpSpPr>
        <a:xfrm>
          <a:off x="0" y="0"/>
          <a:ext cx="0" cy="0"/>
          <a:chOff x="0" y="0"/>
          <a:chExt cx="0" cy="0"/>
        </a:xfrm>
      </p:grpSpPr>
      <p:sp>
        <p:nvSpPr>
          <p:cNvPr id="162" name="Google Shape;162;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
        <p:nvSpPr>
          <p:cNvPr id="163" name="Google Shape;163;p34"/>
          <p:cNvSpPr/>
          <p:nvPr/>
        </p:nvSpPr>
        <p:spPr>
          <a:xfrm rot="5400000">
            <a:off x="848621" y="478466"/>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4"/>
          <p:cNvSpPr txBox="1"/>
          <p:nvPr>
            <p:ph type="title"/>
          </p:nvPr>
        </p:nvSpPr>
        <p:spPr>
          <a:xfrm>
            <a:off x="378250" y="209950"/>
            <a:ext cx="7691700" cy="4725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 name="Google Shape;165;p34"/>
          <p:cNvSpPr/>
          <p:nvPr/>
        </p:nvSpPr>
        <p:spPr>
          <a:xfrm>
            <a:off x="0" y="1170125"/>
            <a:ext cx="9144000" cy="1098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lide w/ Title 2">
  <p:cSld name="ONE_COLUMN_TEXT_1">
    <p:spTree>
      <p:nvGrpSpPr>
        <p:cNvPr id="166" name="Shape 166"/>
        <p:cNvGrpSpPr/>
        <p:nvPr/>
      </p:nvGrpSpPr>
      <p:grpSpPr>
        <a:xfrm>
          <a:off x="0" y="0"/>
          <a:ext cx="0" cy="0"/>
          <a:chOff x="0" y="0"/>
          <a:chExt cx="0" cy="0"/>
        </a:xfrm>
      </p:grpSpPr>
      <p:sp>
        <p:nvSpPr>
          <p:cNvPr id="167" name="Google Shape;16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
        <p:nvSpPr>
          <p:cNvPr id="168" name="Google Shape;168;p35"/>
          <p:cNvSpPr txBox="1"/>
          <p:nvPr>
            <p:ph type="title"/>
          </p:nvPr>
        </p:nvSpPr>
        <p:spPr>
          <a:xfrm>
            <a:off x="378250" y="57550"/>
            <a:ext cx="7691700" cy="4725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 name="Google Shape;169;p35"/>
          <p:cNvSpPr txBox="1"/>
          <p:nvPr>
            <p:ph idx="1" type="subTitle"/>
          </p:nvPr>
        </p:nvSpPr>
        <p:spPr>
          <a:xfrm>
            <a:off x="504225" y="1027500"/>
            <a:ext cx="5801100" cy="36357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lide w/ Title 3">
  <p:cSld name="ONE_COLUMN_TEXT_1_1">
    <p:spTree>
      <p:nvGrpSpPr>
        <p:cNvPr id="170" name="Shape 170"/>
        <p:cNvGrpSpPr/>
        <p:nvPr/>
      </p:nvGrpSpPr>
      <p:grpSpPr>
        <a:xfrm>
          <a:off x="0" y="0"/>
          <a:ext cx="0" cy="0"/>
          <a:chOff x="0" y="0"/>
          <a:chExt cx="0" cy="0"/>
        </a:xfrm>
      </p:grpSpPr>
      <p:sp>
        <p:nvSpPr>
          <p:cNvPr id="171" name="Google Shape;171;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
        <p:nvSpPr>
          <p:cNvPr id="172" name="Google Shape;172;p36"/>
          <p:cNvSpPr txBox="1"/>
          <p:nvPr>
            <p:ph type="title"/>
          </p:nvPr>
        </p:nvSpPr>
        <p:spPr>
          <a:xfrm>
            <a:off x="378250" y="209950"/>
            <a:ext cx="7691700" cy="4725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 name="Google Shape;173;p36"/>
          <p:cNvSpPr txBox="1"/>
          <p:nvPr>
            <p:ph idx="1" type="subTitle"/>
          </p:nvPr>
        </p:nvSpPr>
        <p:spPr>
          <a:xfrm>
            <a:off x="504225" y="1506814"/>
            <a:ext cx="5801100" cy="32391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p:txBody>
      </p:sp>
      <p:sp>
        <p:nvSpPr>
          <p:cNvPr id="174" name="Google Shape;174;p36"/>
          <p:cNvSpPr/>
          <p:nvPr/>
        </p:nvSpPr>
        <p:spPr>
          <a:xfrm rot="5400000">
            <a:off x="838124" y="940331"/>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lide no title">
  <p:cSld name="MAIN_POINT">
    <p:spTree>
      <p:nvGrpSpPr>
        <p:cNvPr id="175" name="Shape 175"/>
        <p:cNvGrpSpPr/>
        <p:nvPr/>
      </p:nvGrpSpPr>
      <p:grpSpPr>
        <a:xfrm>
          <a:off x="0" y="0"/>
          <a:ext cx="0" cy="0"/>
          <a:chOff x="0" y="0"/>
          <a:chExt cx="0" cy="0"/>
        </a:xfrm>
      </p:grpSpPr>
      <p:sp>
        <p:nvSpPr>
          <p:cNvPr id="176" name="Google Shape;176;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77" name="Shape 177"/>
        <p:cNvGrpSpPr/>
        <p:nvPr/>
      </p:nvGrpSpPr>
      <p:grpSpPr>
        <a:xfrm>
          <a:off x="0" y="0"/>
          <a:ext cx="0" cy="0"/>
          <a:chOff x="0" y="0"/>
          <a:chExt cx="0" cy="0"/>
        </a:xfrm>
      </p:grpSpPr>
      <p:sp>
        <p:nvSpPr>
          <p:cNvPr id="178" name="Google Shape;178;p3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180" name="Google Shape;180;p38"/>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1" name="Google Shape;181;p3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2" name="Google Shape;182;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83" name="Shape 183"/>
        <p:cNvGrpSpPr/>
        <p:nvPr/>
      </p:nvGrpSpPr>
      <p:grpSpPr>
        <a:xfrm>
          <a:off x="0" y="0"/>
          <a:ext cx="0" cy="0"/>
          <a:chOff x="0" y="0"/>
          <a:chExt cx="0" cy="0"/>
        </a:xfrm>
      </p:grpSpPr>
      <p:sp>
        <p:nvSpPr>
          <p:cNvPr id="184" name="Google Shape;184;p3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rtl="0">
              <a:lnSpc>
                <a:spcPct val="100000"/>
              </a:lnSpc>
              <a:spcBef>
                <a:spcPts val="0"/>
              </a:spcBef>
              <a:spcAft>
                <a:spcPts val="0"/>
              </a:spcAft>
              <a:buSzPts val="1400"/>
              <a:buNone/>
              <a:defRPr/>
            </a:lvl1pPr>
          </a:lstStyle>
          <a:p/>
        </p:txBody>
      </p:sp>
      <p:sp>
        <p:nvSpPr>
          <p:cNvPr id="185" name="Google Shape;185;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6" name="Shape 186"/>
        <p:cNvGrpSpPr/>
        <p:nvPr/>
      </p:nvGrpSpPr>
      <p:grpSpPr>
        <a:xfrm>
          <a:off x="0" y="0"/>
          <a:ext cx="0" cy="0"/>
          <a:chOff x="0" y="0"/>
          <a:chExt cx="0" cy="0"/>
        </a:xfrm>
      </p:grpSpPr>
      <p:sp>
        <p:nvSpPr>
          <p:cNvPr id="187" name="Google Shape;187;p40"/>
          <p:cNvSpPr txBox="1"/>
          <p:nvPr>
            <p:ph hasCustomPrompt="1" type="title"/>
          </p:nvPr>
        </p:nvSpPr>
        <p:spPr>
          <a:xfrm>
            <a:off x="311700" y="1349868"/>
            <a:ext cx="8520600" cy="1963500"/>
          </a:xfrm>
          <a:prstGeom prst="rect">
            <a:avLst/>
          </a:prstGeom>
          <a:noFill/>
          <a:ln>
            <a:noFill/>
          </a:ln>
        </p:spPr>
        <p:txBody>
          <a:bodyPr anchorCtr="0" anchor="b" bIns="91425" lIns="91425" spcFirstLastPara="1" rIns="91425" wrap="square" tIns="91425"/>
          <a:lstStyle>
            <a:lvl1pPr lvl="0" rtl="0" algn="ctr">
              <a:spcBef>
                <a:spcPts val="0"/>
              </a:spcBef>
              <a:spcAft>
                <a:spcPts val="0"/>
              </a:spcAft>
              <a:buSzPts val="12000"/>
              <a:buChar char="●"/>
              <a:defRPr sz="120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188" name="Google Shape;188;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
        <p:nvSpPr>
          <p:cNvPr id="189" name="Google Shape;189;p40"/>
          <p:cNvSpPr/>
          <p:nvPr/>
        </p:nvSpPr>
        <p:spPr>
          <a:xfrm>
            <a:off x="2951700" y="3203568"/>
            <a:ext cx="3240600" cy="1098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90" name="Shape 190"/>
        <p:cNvGrpSpPr/>
        <p:nvPr/>
      </p:nvGrpSpPr>
      <p:grpSpPr>
        <a:xfrm>
          <a:off x="0" y="0"/>
          <a:ext cx="0" cy="0"/>
          <a:chOff x="0" y="0"/>
          <a:chExt cx="0" cy="0"/>
        </a:xfrm>
      </p:grpSpPr>
      <p:sp>
        <p:nvSpPr>
          <p:cNvPr id="191" name="Google Shape;191;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Slide (Header+Text Med)">
  <p:cSld name="TITLE_AND_TWO_COLUMNS_1">
    <p:spTree>
      <p:nvGrpSpPr>
        <p:cNvPr id="28" name="Shape 28"/>
        <p:cNvGrpSpPr/>
        <p:nvPr/>
      </p:nvGrpSpPr>
      <p:grpSpPr>
        <a:xfrm>
          <a:off x="0" y="0"/>
          <a:ext cx="0" cy="0"/>
          <a:chOff x="0" y="0"/>
          <a:chExt cx="0" cy="0"/>
        </a:xfrm>
      </p:grpSpPr>
      <p:sp>
        <p:nvSpPr>
          <p:cNvPr id="29" name="Google Shape;29;p5"/>
          <p:cNvSpPr/>
          <p:nvPr/>
        </p:nvSpPr>
        <p:spPr>
          <a:xfrm>
            <a:off x="1218175" y="1509300"/>
            <a:ext cx="171000" cy="21249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
          <p:cNvSpPr txBox="1"/>
          <p:nvPr>
            <p:ph type="title"/>
          </p:nvPr>
        </p:nvSpPr>
        <p:spPr>
          <a:xfrm>
            <a:off x="1660500" y="1393829"/>
            <a:ext cx="5061000" cy="660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5"/>
          <p:cNvSpPr txBox="1"/>
          <p:nvPr>
            <p:ph idx="1" type="subTitle"/>
          </p:nvPr>
        </p:nvSpPr>
        <p:spPr>
          <a:xfrm>
            <a:off x="1670997" y="2041911"/>
            <a:ext cx="4933500" cy="103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1">
  <p:cSld name="BIG_NUMBER_1">
    <p:spTree>
      <p:nvGrpSpPr>
        <p:cNvPr id="192" name="Shape 192"/>
        <p:cNvGrpSpPr/>
        <p:nvPr/>
      </p:nvGrpSpPr>
      <p:grpSpPr>
        <a:xfrm>
          <a:off x="0" y="0"/>
          <a:ext cx="0" cy="0"/>
          <a:chOff x="0" y="0"/>
          <a:chExt cx="0" cy="0"/>
        </a:xfrm>
      </p:grpSpPr>
      <p:sp>
        <p:nvSpPr>
          <p:cNvPr id="193" name="Google Shape;193;p4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rtl="0" algn="ctr">
              <a:spcBef>
                <a:spcPts val="0"/>
              </a:spcBef>
              <a:spcAft>
                <a:spcPts val="0"/>
              </a:spcAft>
              <a:buSzPts val="12000"/>
              <a:buChar char="●"/>
              <a:defRPr sz="120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194" name="Google Shape;194;p42"/>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95" name="Google Shape;195;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
  <p:cSld name="TITLE_AND_BODY_2">
    <p:spTree>
      <p:nvGrpSpPr>
        <p:cNvPr id="196" name="Shape 196"/>
        <p:cNvGrpSpPr/>
        <p:nvPr/>
      </p:nvGrpSpPr>
      <p:grpSpPr>
        <a:xfrm>
          <a:off x="0" y="0"/>
          <a:ext cx="0" cy="0"/>
          <a:chOff x="0" y="0"/>
          <a:chExt cx="0" cy="0"/>
        </a:xfrm>
      </p:grpSpPr>
      <p:sp>
        <p:nvSpPr>
          <p:cNvPr id="197" name="Google Shape;197;p4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98" name="Google Shape;198;p4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9" name="Google Shape;199;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Half Text (Single Line Title) 1">
  <p:cSld name="SECTION_HEADER_1_2">
    <p:spTree>
      <p:nvGrpSpPr>
        <p:cNvPr id="200" name="Shape 200"/>
        <p:cNvGrpSpPr/>
        <p:nvPr/>
      </p:nvGrpSpPr>
      <p:grpSpPr>
        <a:xfrm>
          <a:off x="0" y="0"/>
          <a:ext cx="0" cy="0"/>
          <a:chOff x="0" y="0"/>
          <a:chExt cx="0" cy="0"/>
        </a:xfrm>
      </p:grpSpPr>
      <p:sp>
        <p:nvSpPr>
          <p:cNvPr id="201" name="Google Shape;201;p44"/>
          <p:cNvSpPr/>
          <p:nvPr/>
        </p:nvSpPr>
        <p:spPr>
          <a:xfrm rot="5400000">
            <a:off x="848621" y="478466"/>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4"/>
          <p:cNvSpPr txBox="1"/>
          <p:nvPr>
            <p:ph type="title"/>
          </p:nvPr>
        </p:nvSpPr>
        <p:spPr>
          <a:xfrm>
            <a:off x="378250" y="209950"/>
            <a:ext cx="6236700" cy="4725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3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 name="Google Shape;203;p44"/>
          <p:cNvSpPr txBox="1"/>
          <p:nvPr>
            <p:ph idx="1" type="subTitle"/>
          </p:nvPr>
        </p:nvSpPr>
        <p:spPr>
          <a:xfrm>
            <a:off x="397828" y="2605093"/>
            <a:ext cx="3411600" cy="6984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4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44"/>
          <p:cNvSpPr/>
          <p:nvPr/>
        </p:nvSpPr>
        <p:spPr>
          <a:xfrm>
            <a:off x="4563133"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4"/>
          <p:cNvSpPr txBox="1"/>
          <p:nvPr>
            <p:ph idx="2" type="subTitle"/>
          </p:nvPr>
        </p:nvSpPr>
        <p:spPr>
          <a:xfrm>
            <a:off x="388776" y="4118308"/>
            <a:ext cx="3797400" cy="6984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1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44"/>
          <p:cNvSpPr txBox="1"/>
          <p:nvPr>
            <p:ph idx="3" type="subTitle"/>
          </p:nvPr>
        </p:nvSpPr>
        <p:spPr>
          <a:xfrm>
            <a:off x="388776" y="4466758"/>
            <a:ext cx="3797400" cy="6984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i="1" sz="12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 name="Google Shape;20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Text Slide 2">
  <p:cSld name="TITLE_AND_BODY_3">
    <p:spTree>
      <p:nvGrpSpPr>
        <p:cNvPr id="208" name="Shape 208"/>
        <p:cNvGrpSpPr/>
        <p:nvPr/>
      </p:nvGrpSpPr>
      <p:grpSpPr>
        <a:xfrm>
          <a:off x="0" y="0"/>
          <a:ext cx="0" cy="0"/>
          <a:chOff x="0" y="0"/>
          <a:chExt cx="0" cy="0"/>
        </a:xfrm>
      </p:grpSpPr>
      <p:sp>
        <p:nvSpPr>
          <p:cNvPr id="209" name="Google Shape;209;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
        <p:nvSpPr>
          <p:cNvPr id="210" name="Google Shape;210;p45"/>
          <p:cNvSpPr/>
          <p:nvPr/>
        </p:nvSpPr>
        <p:spPr>
          <a:xfrm>
            <a:off x="1218175" y="1971066"/>
            <a:ext cx="171000" cy="12435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5"/>
          <p:cNvSpPr txBox="1"/>
          <p:nvPr>
            <p:ph type="title"/>
          </p:nvPr>
        </p:nvSpPr>
        <p:spPr>
          <a:xfrm>
            <a:off x="1660500" y="1863339"/>
            <a:ext cx="5061000" cy="1314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Slide (Header+Text Small) 1">
  <p:cSld name="TITLE_AND_TWO_COLUMNS_2">
    <p:spTree>
      <p:nvGrpSpPr>
        <p:cNvPr id="212" name="Shape 212"/>
        <p:cNvGrpSpPr/>
        <p:nvPr/>
      </p:nvGrpSpPr>
      <p:grpSpPr>
        <a:xfrm>
          <a:off x="0" y="0"/>
          <a:ext cx="0" cy="0"/>
          <a:chOff x="0" y="0"/>
          <a:chExt cx="0" cy="0"/>
        </a:xfrm>
      </p:grpSpPr>
      <p:sp>
        <p:nvSpPr>
          <p:cNvPr id="213" name="Google Shape;213;p46"/>
          <p:cNvSpPr/>
          <p:nvPr/>
        </p:nvSpPr>
        <p:spPr>
          <a:xfrm>
            <a:off x="1218175" y="1710575"/>
            <a:ext cx="171000" cy="1663500"/>
          </a:xfrm>
          <a:prstGeom prst="rect">
            <a:avLst/>
          </a:prstGeom>
          <a:solidFill>
            <a:srgbClr val="FFE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6"/>
          <p:cNvSpPr txBox="1"/>
          <p:nvPr>
            <p:ph type="title"/>
          </p:nvPr>
        </p:nvSpPr>
        <p:spPr>
          <a:xfrm>
            <a:off x="1660500" y="1604395"/>
            <a:ext cx="5061000" cy="6606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46"/>
          <p:cNvSpPr txBox="1"/>
          <p:nvPr>
            <p:ph idx="1" type="subTitle"/>
          </p:nvPr>
        </p:nvSpPr>
        <p:spPr>
          <a:xfrm>
            <a:off x="1660500" y="2335825"/>
            <a:ext cx="4933500" cy="10383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 name="Google Shape;216;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_2_1">
  <p:cSld name="TITLE_AND_TWO_COLUMNS_2_1">
    <p:spTree>
      <p:nvGrpSpPr>
        <p:cNvPr id="217" name="Shape 217"/>
        <p:cNvGrpSpPr/>
        <p:nvPr/>
      </p:nvGrpSpPr>
      <p:grpSpPr>
        <a:xfrm>
          <a:off x="0" y="0"/>
          <a:ext cx="0" cy="0"/>
          <a:chOff x="0" y="0"/>
          <a:chExt cx="0" cy="0"/>
        </a:xfrm>
      </p:grpSpPr>
      <p:sp>
        <p:nvSpPr>
          <p:cNvPr id="218" name="Google Shape;218;p4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19" name="Google Shape;219;p47"/>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0" name="Google Shape;220;p47"/>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1" name="Google Shape;221;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222" name="Shape 222"/>
        <p:cNvGrpSpPr/>
        <p:nvPr/>
      </p:nvGrpSpPr>
      <p:grpSpPr>
        <a:xfrm>
          <a:off x="0" y="0"/>
          <a:ext cx="0" cy="0"/>
          <a:chOff x="0" y="0"/>
          <a:chExt cx="0" cy="0"/>
        </a:xfrm>
      </p:grpSpPr>
      <p:sp>
        <p:nvSpPr>
          <p:cNvPr id="223" name="Google Shape;223;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224" name="Google Shape;224;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5" name="Google Shape;225;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_COLUMN_TEXT_2">
  <p:cSld name="ONE_COLUMN_TEXT_2">
    <p:spTree>
      <p:nvGrpSpPr>
        <p:cNvPr id="226" name="Shape 226"/>
        <p:cNvGrpSpPr/>
        <p:nvPr/>
      </p:nvGrpSpPr>
      <p:grpSpPr>
        <a:xfrm>
          <a:off x="0" y="0"/>
          <a:ext cx="0" cy="0"/>
          <a:chOff x="0" y="0"/>
          <a:chExt cx="0" cy="0"/>
        </a:xfrm>
      </p:grpSpPr>
      <p:sp>
        <p:nvSpPr>
          <p:cNvPr id="227" name="Google Shape;227;p4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228" name="Google Shape;228;p49"/>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9" name="Google Shape;229;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p:cSld name="TITLE_AND_BODY_3_1">
    <p:bg>
      <p:bgPr>
        <a:solidFill>
          <a:srgbClr val="FFFFFF"/>
        </a:solidFill>
      </p:bgPr>
    </p:bg>
    <p:spTree>
      <p:nvGrpSpPr>
        <p:cNvPr id="230" name="Shape 230"/>
        <p:cNvGrpSpPr/>
        <p:nvPr/>
      </p:nvGrpSpPr>
      <p:grpSpPr>
        <a:xfrm>
          <a:off x="0" y="0"/>
          <a:ext cx="0" cy="0"/>
          <a:chOff x="0" y="0"/>
          <a:chExt cx="0" cy="0"/>
        </a:xfrm>
      </p:grpSpPr>
      <p:sp>
        <p:nvSpPr>
          <p:cNvPr id="231" name="Google Shape;231;p50"/>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lstStyle>
            <a:lvl1pPr lvl="0" rtl="0" algn="ctr">
              <a:lnSpc>
                <a:spcPct val="100000"/>
              </a:lnSpc>
              <a:spcBef>
                <a:spcPts val="0"/>
              </a:spcBef>
              <a:spcAft>
                <a:spcPts val="0"/>
              </a:spcAft>
              <a:buClr>
                <a:srgbClr val="000000"/>
              </a:buClr>
              <a:buSzPts val="4200"/>
              <a:buFont typeface="Helvetica Neue Light"/>
              <a:buChar char="●"/>
              <a:defRPr>
                <a:solidFill>
                  <a:srgbClr val="000000"/>
                </a:solidFill>
              </a:defRPr>
            </a:lvl1pPr>
            <a:lvl2pPr lvl="1" rtl="0" algn="ctr">
              <a:lnSpc>
                <a:spcPct val="100000"/>
              </a:lnSpc>
              <a:spcBef>
                <a:spcPts val="0"/>
              </a:spcBef>
              <a:spcAft>
                <a:spcPts val="0"/>
              </a:spcAft>
              <a:buClr>
                <a:srgbClr val="FFFFFF"/>
              </a:buClr>
              <a:buSzPts val="700"/>
              <a:buChar char="○"/>
              <a:defRPr/>
            </a:lvl2pPr>
            <a:lvl3pPr lvl="2" rtl="0" algn="ctr">
              <a:lnSpc>
                <a:spcPct val="100000"/>
              </a:lnSpc>
              <a:spcBef>
                <a:spcPts val="0"/>
              </a:spcBef>
              <a:spcAft>
                <a:spcPts val="0"/>
              </a:spcAft>
              <a:buClr>
                <a:srgbClr val="FFFFFF"/>
              </a:buClr>
              <a:buSzPts val="700"/>
              <a:buChar char="■"/>
              <a:defRPr/>
            </a:lvl3pPr>
            <a:lvl4pPr lvl="3" rtl="0" algn="ctr">
              <a:lnSpc>
                <a:spcPct val="100000"/>
              </a:lnSpc>
              <a:spcBef>
                <a:spcPts val="0"/>
              </a:spcBef>
              <a:spcAft>
                <a:spcPts val="0"/>
              </a:spcAft>
              <a:buClr>
                <a:srgbClr val="FFFFFF"/>
              </a:buClr>
              <a:buSzPts val="700"/>
              <a:buChar char="●"/>
              <a:defRPr/>
            </a:lvl4pPr>
            <a:lvl5pPr lvl="4" rtl="0" algn="ctr">
              <a:lnSpc>
                <a:spcPct val="100000"/>
              </a:lnSpc>
              <a:spcBef>
                <a:spcPts val="0"/>
              </a:spcBef>
              <a:spcAft>
                <a:spcPts val="0"/>
              </a:spcAft>
              <a:buClr>
                <a:srgbClr val="FFFFFF"/>
              </a:buClr>
              <a:buSzPts val="700"/>
              <a:buChar char="○"/>
              <a:defRPr/>
            </a:lvl5pPr>
            <a:lvl6pPr lvl="5" rtl="0" algn="ctr">
              <a:lnSpc>
                <a:spcPct val="100000"/>
              </a:lnSpc>
              <a:spcBef>
                <a:spcPts val="0"/>
              </a:spcBef>
              <a:spcAft>
                <a:spcPts val="0"/>
              </a:spcAft>
              <a:buClr>
                <a:srgbClr val="FFFFFF"/>
              </a:buClr>
              <a:buSzPts val="700"/>
              <a:buChar char="■"/>
              <a:defRPr/>
            </a:lvl6pPr>
            <a:lvl7pPr lvl="6" rtl="0" algn="ctr">
              <a:lnSpc>
                <a:spcPct val="100000"/>
              </a:lnSpc>
              <a:spcBef>
                <a:spcPts val="0"/>
              </a:spcBef>
              <a:spcAft>
                <a:spcPts val="0"/>
              </a:spcAft>
              <a:buClr>
                <a:srgbClr val="FFFFFF"/>
              </a:buClr>
              <a:buSzPts val="700"/>
              <a:buChar char="●"/>
              <a:defRPr/>
            </a:lvl7pPr>
            <a:lvl8pPr lvl="7" rtl="0" algn="ctr">
              <a:lnSpc>
                <a:spcPct val="100000"/>
              </a:lnSpc>
              <a:spcBef>
                <a:spcPts val="0"/>
              </a:spcBef>
              <a:spcAft>
                <a:spcPts val="0"/>
              </a:spcAft>
              <a:buClr>
                <a:srgbClr val="FFFFFF"/>
              </a:buClr>
              <a:buSzPts val="700"/>
              <a:buChar char="○"/>
              <a:defRPr/>
            </a:lvl8pPr>
            <a:lvl9pPr lvl="8" rtl="0" algn="ctr">
              <a:lnSpc>
                <a:spcPct val="100000"/>
              </a:lnSpc>
              <a:spcBef>
                <a:spcPts val="0"/>
              </a:spcBef>
              <a:spcAft>
                <a:spcPts val="0"/>
              </a:spcAft>
              <a:buClr>
                <a:srgbClr val="FFFFFF"/>
              </a:buClr>
              <a:buSzPts val="700"/>
              <a:buChar char="■"/>
              <a:defRPr/>
            </a:lvl9pPr>
          </a:lstStyle>
          <a:p/>
        </p:txBody>
      </p:sp>
      <p:sp>
        <p:nvSpPr>
          <p:cNvPr id="232" name="Google Shape;232;p50"/>
          <p:cNvSpPr txBox="1"/>
          <p:nvPr>
            <p:ph idx="1" type="body"/>
          </p:nvPr>
        </p:nvSpPr>
        <p:spPr>
          <a:xfrm>
            <a:off x="666750" y="2652713"/>
            <a:ext cx="7810500" cy="595500"/>
          </a:xfrm>
          <a:prstGeom prst="rect">
            <a:avLst/>
          </a:prstGeom>
          <a:noFill/>
          <a:ln>
            <a:noFill/>
          </a:ln>
        </p:spPr>
        <p:txBody>
          <a:bodyPr anchorCtr="0" anchor="t" bIns="19050" lIns="19050" spcFirstLastPara="1" rIns="19050" wrap="square" tIns="19050"/>
          <a:lstStyle>
            <a:lvl1pPr indent="-228600" lvl="0" marL="457200" rtl="0" algn="ctr">
              <a:lnSpc>
                <a:spcPct val="100000"/>
              </a:lnSpc>
              <a:spcBef>
                <a:spcPts val="0"/>
              </a:spcBef>
              <a:spcAft>
                <a:spcPts val="0"/>
              </a:spcAft>
              <a:buClr>
                <a:srgbClr val="000000"/>
              </a:buClr>
              <a:buSzPts val="1700"/>
              <a:buFont typeface="Helvetica Neue Light"/>
              <a:buNone/>
              <a:defRPr sz="1700">
                <a:solidFill>
                  <a:srgbClr val="000000"/>
                </a:solidFill>
              </a:defRPr>
            </a:lvl1pPr>
            <a:lvl2pPr indent="-228600" lvl="1" marL="914400" rtl="0" algn="ctr">
              <a:lnSpc>
                <a:spcPct val="100000"/>
              </a:lnSpc>
              <a:spcBef>
                <a:spcPts val="0"/>
              </a:spcBef>
              <a:spcAft>
                <a:spcPts val="0"/>
              </a:spcAft>
              <a:buClr>
                <a:srgbClr val="000000"/>
              </a:buClr>
              <a:buSzPts val="1700"/>
              <a:buFont typeface="Helvetica Neue Light"/>
              <a:buNone/>
              <a:defRPr sz="1700">
                <a:solidFill>
                  <a:srgbClr val="000000"/>
                </a:solidFill>
              </a:defRPr>
            </a:lvl2pPr>
            <a:lvl3pPr indent="-228600" lvl="2" marL="1371600" rtl="0" algn="ctr">
              <a:lnSpc>
                <a:spcPct val="100000"/>
              </a:lnSpc>
              <a:spcBef>
                <a:spcPts val="0"/>
              </a:spcBef>
              <a:spcAft>
                <a:spcPts val="0"/>
              </a:spcAft>
              <a:buClr>
                <a:srgbClr val="000000"/>
              </a:buClr>
              <a:buSzPts val="1700"/>
              <a:buFont typeface="Helvetica Neue Light"/>
              <a:buNone/>
              <a:defRPr sz="1700">
                <a:solidFill>
                  <a:srgbClr val="000000"/>
                </a:solidFill>
              </a:defRPr>
            </a:lvl3pPr>
            <a:lvl4pPr indent="-228600" lvl="3" marL="1828800" rtl="0" algn="ctr">
              <a:lnSpc>
                <a:spcPct val="100000"/>
              </a:lnSpc>
              <a:spcBef>
                <a:spcPts val="0"/>
              </a:spcBef>
              <a:spcAft>
                <a:spcPts val="0"/>
              </a:spcAft>
              <a:buClr>
                <a:srgbClr val="000000"/>
              </a:buClr>
              <a:buSzPts val="1700"/>
              <a:buFont typeface="Helvetica Neue Light"/>
              <a:buNone/>
              <a:defRPr sz="1700">
                <a:solidFill>
                  <a:srgbClr val="000000"/>
                </a:solidFill>
              </a:defRPr>
            </a:lvl4pPr>
            <a:lvl5pPr indent="-228600" lvl="4" marL="2286000" rtl="0" algn="ctr">
              <a:lnSpc>
                <a:spcPct val="100000"/>
              </a:lnSpc>
              <a:spcBef>
                <a:spcPts val="0"/>
              </a:spcBef>
              <a:spcAft>
                <a:spcPts val="0"/>
              </a:spcAft>
              <a:buClr>
                <a:srgbClr val="000000"/>
              </a:buClr>
              <a:buSzPts val="1700"/>
              <a:buFont typeface="Helvetica Neue Light"/>
              <a:buNone/>
              <a:defRPr sz="1700">
                <a:solidFill>
                  <a:srgbClr val="000000"/>
                </a:solidFill>
              </a:defRPr>
            </a:lvl5pPr>
            <a:lvl6pPr indent="-260350" lvl="5" marL="2743200" rtl="0" algn="l">
              <a:lnSpc>
                <a:spcPct val="100000"/>
              </a:lnSpc>
              <a:spcBef>
                <a:spcPts val="2200"/>
              </a:spcBef>
              <a:spcAft>
                <a:spcPts val="0"/>
              </a:spcAft>
              <a:buClr>
                <a:srgbClr val="FFFFFF"/>
              </a:buClr>
              <a:buSzPts val="500"/>
              <a:buChar char="■"/>
              <a:defRPr/>
            </a:lvl6pPr>
            <a:lvl7pPr indent="-260350" lvl="6" marL="3200400" rtl="0" algn="l">
              <a:lnSpc>
                <a:spcPct val="100000"/>
              </a:lnSpc>
              <a:spcBef>
                <a:spcPts val="2200"/>
              </a:spcBef>
              <a:spcAft>
                <a:spcPts val="0"/>
              </a:spcAft>
              <a:buClr>
                <a:srgbClr val="FFFFFF"/>
              </a:buClr>
              <a:buSzPts val="500"/>
              <a:buChar char="●"/>
              <a:defRPr/>
            </a:lvl7pPr>
            <a:lvl8pPr indent="-260350" lvl="7" marL="3657600" rtl="0" algn="l">
              <a:lnSpc>
                <a:spcPct val="100000"/>
              </a:lnSpc>
              <a:spcBef>
                <a:spcPts val="2200"/>
              </a:spcBef>
              <a:spcAft>
                <a:spcPts val="0"/>
              </a:spcAft>
              <a:buClr>
                <a:srgbClr val="FFFFFF"/>
              </a:buClr>
              <a:buSzPts val="500"/>
              <a:buChar char="○"/>
              <a:defRPr/>
            </a:lvl8pPr>
            <a:lvl9pPr indent="-260350" lvl="8" marL="4114800" rtl="0" algn="l">
              <a:lnSpc>
                <a:spcPct val="100000"/>
              </a:lnSpc>
              <a:spcBef>
                <a:spcPts val="2200"/>
              </a:spcBef>
              <a:spcAft>
                <a:spcPts val="0"/>
              </a:spcAft>
              <a:buClr>
                <a:srgbClr val="FFFFFF"/>
              </a:buClr>
              <a:buSzPts val="500"/>
              <a:buChar char="■"/>
              <a:defRPr/>
            </a:lvl9pPr>
          </a:lstStyle>
          <a:p/>
        </p:txBody>
      </p:sp>
      <p:sp>
        <p:nvSpPr>
          <p:cNvPr id="233" name="Google Shape;233;p50"/>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a:solidFill>
                  <a:srgbClr val="000000"/>
                </a:solidFill>
              </a:defRPr>
            </a:lvl1pPr>
            <a:lvl2pPr indent="0" lvl="1" marL="0" marR="0" rtl="0" algn="ctr">
              <a:lnSpc>
                <a:spcPct val="100000"/>
              </a:lnSpc>
              <a:spcBef>
                <a:spcPts val="0"/>
              </a:spcBef>
              <a:spcAft>
                <a:spcPts val="0"/>
              </a:spcAft>
              <a:buClr>
                <a:srgbClr val="000000"/>
              </a:buClr>
              <a:buSzPts val="900"/>
              <a:buFont typeface="Helvetica Neue Light"/>
              <a:buNone/>
              <a:defRPr>
                <a:solidFill>
                  <a:srgbClr val="000000"/>
                </a:solidFill>
              </a:defRPr>
            </a:lvl2pPr>
            <a:lvl3pPr indent="0" lvl="2" marL="0" marR="0" rtl="0" algn="ctr">
              <a:lnSpc>
                <a:spcPct val="100000"/>
              </a:lnSpc>
              <a:spcBef>
                <a:spcPts val="0"/>
              </a:spcBef>
              <a:spcAft>
                <a:spcPts val="0"/>
              </a:spcAft>
              <a:buClr>
                <a:srgbClr val="000000"/>
              </a:buClr>
              <a:buSzPts val="900"/>
              <a:buFont typeface="Helvetica Neue Light"/>
              <a:buNone/>
              <a:defRPr>
                <a:solidFill>
                  <a:srgbClr val="000000"/>
                </a:solidFill>
              </a:defRPr>
            </a:lvl3pPr>
            <a:lvl4pPr indent="0" lvl="3" marL="0" marR="0" rtl="0" algn="ctr">
              <a:lnSpc>
                <a:spcPct val="100000"/>
              </a:lnSpc>
              <a:spcBef>
                <a:spcPts val="0"/>
              </a:spcBef>
              <a:spcAft>
                <a:spcPts val="0"/>
              </a:spcAft>
              <a:buClr>
                <a:srgbClr val="000000"/>
              </a:buClr>
              <a:buSzPts val="900"/>
              <a:buFont typeface="Helvetica Neue Light"/>
              <a:buNone/>
              <a:defRPr>
                <a:solidFill>
                  <a:srgbClr val="000000"/>
                </a:solidFill>
              </a:defRPr>
            </a:lvl4pPr>
            <a:lvl5pPr indent="0" lvl="4" marL="0" marR="0" rtl="0" algn="ctr">
              <a:lnSpc>
                <a:spcPct val="100000"/>
              </a:lnSpc>
              <a:spcBef>
                <a:spcPts val="0"/>
              </a:spcBef>
              <a:spcAft>
                <a:spcPts val="0"/>
              </a:spcAft>
              <a:buClr>
                <a:srgbClr val="000000"/>
              </a:buClr>
              <a:buSzPts val="900"/>
              <a:buFont typeface="Helvetica Neue Light"/>
              <a:buNone/>
              <a:defRPr>
                <a:solidFill>
                  <a:srgbClr val="000000"/>
                </a:solidFill>
              </a:defRPr>
            </a:lvl5pPr>
            <a:lvl6pPr indent="0" lvl="5" marL="0" marR="0" rtl="0" algn="ctr">
              <a:lnSpc>
                <a:spcPct val="100000"/>
              </a:lnSpc>
              <a:spcBef>
                <a:spcPts val="0"/>
              </a:spcBef>
              <a:spcAft>
                <a:spcPts val="0"/>
              </a:spcAft>
              <a:buClr>
                <a:srgbClr val="000000"/>
              </a:buClr>
              <a:buSzPts val="900"/>
              <a:buFont typeface="Helvetica Neue Light"/>
              <a:buNone/>
              <a:defRPr>
                <a:solidFill>
                  <a:srgbClr val="000000"/>
                </a:solidFill>
              </a:defRPr>
            </a:lvl6pPr>
            <a:lvl7pPr indent="0" lvl="6" marL="0" marR="0" rtl="0" algn="ctr">
              <a:lnSpc>
                <a:spcPct val="100000"/>
              </a:lnSpc>
              <a:spcBef>
                <a:spcPts val="0"/>
              </a:spcBef>
              <a:spcAft>
                <a:spcPts val="0"/>
              </a:spcAft>
              <a:buClr>
                <a:srgbClr val="000000"/>
              </a:buClr>
              <a:buSzPts val="900"/>
              <a:buFont typeface="Helvetica Neue Light"/>
              <a:buNone/>
              <a:defRPr>
                <a:solidFill>
                  <a:srgbClr val="000000"/>
                </a:solidFill>
              </a:defRPr>
            </a:lvl7pPr>
            <a:lvl8pPr indent="0" lvl="7" marL="0" marR="0" rtl="0" algn="ctr">
              <a:lnSpc>
                <a:spcPct val="100000"/>
              </a:lnSpc>
              <a:spcBef>
                <a:spcPts val="0"/>
              </a:spcBef>
              <a:spcAft>
                <a:spcPts val="0"/>
              </a:spcAft>
              <a:buClr>
                <a:srgbClr val="000000"/>
              </a:buClr>
              <a:buSzPts val="900"/>
              <a:buFont typeface="Helvetica Neue Light"/>
              <a:buNone/>
              <a:defRPr>
                <a:solidFill>
                  <a:srgbClr val="000000"/>
                </a:solidFill>
              </a:defRPr>
            </a:lvl8pPr>
            <a:lvl9pPr indent="0" lvl="8" marL="0" marR="0" rtl="0" algn="ctr">
              <a:lnSpc>
                <a:spcPct val="100000"/>
              </a:lnSpc>
              <a:spcBef>
                <a:spcPts val="0"/>
              </a:spcBef>
              <a:spcAft>
                <a:spcPts val="0"/>
              </a:spcAft>
              <a:buClr>
                <a:srgbClr val="000000"/>
              </a:buClr>
              <a:buSzPts val="900"/>
              <a:buFont typeface="Helvetica Neue Light"/>
              <a:buNone/>
              <a:defRPr>
                <a:solidFill>
                  <a:srgbClr val="000000"/>
                </a:solidFill>
              </a:defRPr>
            </a:lvl9pPr>
          </a:lstStyle>
          <a:p>
            <a:pPr indent="0" lvl="0" marL="0" rtl="0" algn="ctr">
              <a:spcBef>
                <a:spcPts val="0"/>
              </a:spcBef>
              <a:spcAft>
                <a:spcPts val="0"/>
              </a:spcAft>
              <a:buNone/>
            </a:pPr>
            <a:fld id="{00000000-1234-1234-1234-123412341234}" type="slidenum">
              <a:rPr lang="fr-CA"/>
              <a:t>‹#›</a:t>
            </a:fld>
            <a:endParaRPr>
              <a:solidFill>
                <a:schemeClr val="dk2"/>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Title Slide" type="title">
  <p:cSld name="TITLE">
    <p:spTree>
      <p:nvGrpSpPr>
        <p:cNvPr id="236" name="Shape 236"/>
        <p:cNvGrpSpPr/>
        <p:nvPr/>
      </p:nvGrpSpPr>
      <p:grpSpPr>
        <a:xfrm>
          <a:off x="0" y="0"/>
          <a:ext cx="0" cy="0"/>
          <a:chOff x="0" y="0"/>
          <a:chExt cx="0" cy="0"/>
        </a:xfrm>
      </p:grpSpPr>
      <p:pic>
        <p:nvPicPr>
          <p:cNvPr id="237" name="Google Shape;237;p52"/>
          <p:cNvPicPr preferRelativeResize="0"/>
          <p:nvPr/>
        </p:nvPicPr>
        <p:blipFill rotWithShape="1">
          <a:blip r:embed="rId2">
            <a:alphaModFix/>
          </a:blip>
          <a:srcRect b="-6576" l="0" r="0" t="20717"/>
          <a:stretch/>
        </p:blipFill>
        <p:spPr>
          <a:xfrm>
            <a:off x="-1590" y="-28575"/>
            <a:ext cx="9151983" cy="5181602"/>
          </a:xfrm>
          <a:prstGeom prst="rect">
            <a:avLst/>
          </a:prstGeom>
          <a:noFill/>
          <a:ln>
            <a:noFill/>
          </a:ln>
        </p:spPr>
      </p:pic>
      <p:sp>
        <p:nvSpPr>
          <p:cNvPr id="238" name="Google Shape;238;p52"/>
          <p:cNvSpPr/>
          <p:nvPr/>
        </p:nvSpPr>
        <p:spPr>
          <a:xfrm>
            <a:off x="-9525" y="-233693"/>
            <a:ext cx="9168000" cy="5386800"/>
          </a:xfrm>
          <a:prstGeom prst="rect">
            <a:avLst/>
          </a:prstGeom>
          <a:solidFill>
            <a:schemeClr val="lt1">
              <a:alpha val="749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9" name="Google Shape;239;p52"/>
          <p:cNvSpPr/>
          <p:nvPr/>
        </p:nvSpPr>
        <p:spPr>
          <a:xfrm>
            <a:off x="-3180" y="4648025"/>
            <a:ext cx="9159900" cy="4956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52"/>
          <p:cNvSpPr/>
          <p:nvPr/>
        </p:nvSpPr>
        <p:spPr>
          <a:xfrm>
            <a:off x="2477476" y="1991475"/>
            <a:ext cx="109800" cy="11604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52"/>
          <p:cNvSpPr txBox="1"/>
          <p:nvPr>
            <p:ph type="title"/>
          </p:nvPr>
        </p:nvSpPr>
        <p:spPr>
          <a:xfrm>
            <a:off x="2792175" y="1836952"/>
            <a:ext cx="5888700" cy="598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52"/>
          <p:cNvSpPr txBox="1"/>
          <p:nvPr>
            <p:ph idx="1" type="subTitle"/>
          </p:nvPr>
        </p:nvSpPr>
        <p:spPr>
          <a:xfrm>
            <a:off x="2802700" y="2345869"/>
            <a:ext cx="5028000" cy="357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3" name="Google Shape;243;p52"/>
          <p:cNvSpPr txBox="1"/>
          <p:nvPr>
            <p:ph idx="2" type="subTitle"/>
          </p:nvPr>
        </p:nvSpPr>
        <p:spPr>
          <a:xfrm>
            <a:off x="2824077" y="2823459"/>
            <a:ext cx="5028000" cy="357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244" name="Google Shape;244;p52"/>
          <p:cNvPicPr preferRelativeResize="0"/>
          <p:nvPr/>
        </p:nvPicPr>
        <p:blipFill rotWithShape="1">
          <a:blip r:embed="rId3">
            <a:alphaModFix/>
          </a:blip>
          <a:srcRect b="0" l="0" r="0" t="0"/>
          <a:stretch/>
        </p:blipFill>
        <p:spPr>
          <a:xfrm>
            <a:off x="1080275" y="1991475"/>
            <a:ext cx="1160400" cy="1160400"/>
          </a:xfrm>
          <a:prstGeom prst="rect">
            <a:avLst/>
          </a:prstGeom>
          <a:noFill/>
          <a:ln>
            <a:noFill/>
          </a:ln>
        </p:spPr>
      </p:pic>
      <p:pic>
        <p:nvPicPr>
          <p:cNvPr id="245" name="Google Shape;245;p52"/>
          <p:cNvPicPr preferRelativeResize="0"/>
          <p:nvPr/>
        </p:nvPicPr>
        <p:blipFill rotWithShape="1">
          <a:blip r:embed="rId4">
            <a:alphaModFix/>
          </a:blip>
          <a:srcRect b="0" l="0" r="0" t="0"/>
          <a:stretch/>
        </p:blipFill>
        <p:spPr>
          <a:xfrm>
            <a:off x="8190049" y="4793212"/>
            <a:ext cx="799767" cy="1919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type="titleOnly">
  <p:cSld name="TITLE_ONLY">
    <p:bg>
      <p:bgPr>
        <a:solidFill>
          <a:srgbClr val="000000"/>
        </a:solidFill>
      </p:bgPr>
    </p:bg>
    <p:spTree>
      <p:nvGrpSpPr>
        <p:cNvPr id="32" name="Shape 32"/>
        <p:cNvGrpSpPr/>
        <p:nvPr/>
      </p:nvGrpSpPr>
      <p:grpSpPr>
        <a:xfrm>
          <a:off x="0" y="0"/>
          <a:ext cx="0" cy="0"/>
          <a:chOff x="0" y="0"/>
          <a:chExt cx="0" cy="0"/>
        </a:xfrm>
      </p:grpSpPr>
      <p:sp>
        <p:nvSpPr>
          <p:cNvPr id="33" name="Google Shape;33;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34" name="Google Shape;34;p6"/>
          <p:cNvSpPr/>
          <p:nvPr/>
        </p:nvSpPr>
        <p:spPr>
          <a:xfrm rot="5400000">
            <a:off x="4524300" y="2400225"/>
            <a:ext cx="95400" cy="13095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
          <p:cNvSpPr txBox="1"/>
          <p:nvPr>
            <p:ph type="title"/>
          </p:nvPr>
        </p:nvSpPr>
        <p:spPr>
          <a:xfrm>
            <a:off x="0" y="2253750"/>
            <a:ext cx="9144000" cy="6360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FFFFFF"/>
                </a:solidFill>
                <a:latin typeface="Lato"/>
                <a:ea typeface="Lato"/>
                <a:cs typeface="Lato"/>
                <a:sym typeface="Lato"/>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Text Slide 1">
  <p:cSld name="TITLE_AND_BODY_1">
    <p:spTree>
      <p:nvGrpSpPr>
        <p:cNvPr id="246" name="Shape 246"/>
        <p:cNvGrpSpPr/>
        <p:nvPr/>
      </p:nvGrpSpPr>
      <p:grpSpPr>
        <a:xfrm>
          <a:off x="0" y="0"/>
          <a:ext cx="0" cy="0"/>
          <a:chOff x="0" y="0"/>
          <a:chExt cx="0" cy="0"/>
        </a:xfrm>
      </p:grpSpPr>
      <p:sp>
        <p:nvSpPr>
          <p:cNvPr id="247" name="Google Shape;247;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248" name="Google Shape;248;p53"/>
          <p:cNvSpPr/>
          <p:nvPr/>
        </p:nvSpPr>
        <p:spPr>
          <a:xfrm>
            <a:off x="1218175" y="2289900"/>
            <a:ext cx="171000" cy="5637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3"/>
          <p:cNvSpPr txBox="1"/>
          <p:nvPr>
            <p:ph type="title"/>
          </p:nvPr>
        </p:nvSpPr>
        <p:spPr>
          <a:xfrm>
            <a:off x="1660500" y="2289899"/>
            <a:ext cx="5061000" cy="563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Half Text (Single Line Title)" type="secHead">
  <p:cSld name="SECTION_HEADER">
    <p:spTree>
      <p:nvGrpSpPr>
        <p:cNvPr id="250" name="Shape 250"/>
        <p:cNvGrpSpPr/>
        <p:nvPr/>
      </p:nvGrpSpPr>
      <p:grpSpPr>
        <a:xfrm>
          <a:off x="0" y="0"/>
          <a:ext cx="0" cy="0"/>
          <a:chOff x="0" y="0"/>
          <a:chExt cx="0" cy="0"/>
        </a:xfrm>
      </p:grpSpPr>
      <p:sp>
        <p:nvSpPr>
          <p:cNvPr id="251" name="Google Shape;251;p54"/>
          <p:cNvSpPr/>
          <p:nvPr/>
        </p:nvSpPr>
        <p:spPr>
          <a:xfrm rot="5400000">
            <a:off x="848621" y="478466"/>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4"/>
          <p:cNvSpPr txBox="1"/>
          <p:nvPr>
            <p:ph type="title"/>
          </p:nvPr>
        </p:nvSpPr>
        <p:spPr>
          <a:xfrm>
            <a:off x="378250" y="209950"/>
            <a:ext cx="6236700" cy="472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3" name="Google Shape;253;p54"/>
          <p:cNvSpPr txBox="1"/>
          <p:nvPr>
            <p:ph idx="1" type="subTitle"/>
          </p:nvPr>
        </p:nvSpPr>
        <p:spPr>
          <a:xfrm>
            <a:off x="397828" y="2605093"/>
            <a:ext cx="3411600" cy="698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4" name="Google Shape;254;p54"/>
          <p:cNvSpPr/>
          <p:nvPr/>
        </p:nvSpPr>
        <p:spPr>
          <a:xfrm>
            <a:off x="4563133"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4"/>
          <p:cNvSpPr txBox="1"/>
          <p:nvPr>
            <p:ph idx="2" type="subTitle"/>
          </p:nvPr>
        </p:nvSpPr>
        <p:spPr>
          <a:xfrm>
            <a:off x="388776" y="4118308"/>
            <a:ext cx="3797400" cy="698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6" name="Google Shape;256;p54"/>
          <p:cNvSpPr txBox="1"/>
          <p:nvPr>
            <p:ph idx="3" type="subTitle"/>
          </p:nvPr>
        </p:nvSpPr>
        <p:spPr>
          <a:xfrm>
            <a:off x="388776" y="4466758"/>
            <a:ext cx="3797400" cy="698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200"/>
              <a:buFont typeface="Arial"/>
              <a:buNone/>
              <a:defRPr b="0" i="1" sz="12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Slide (Header+Text Med)">
  <p:cSld name="TITLE_AND_TWO_COLUMNS_1">
    <p:spTree>
      <p:nvGrpSpPr>
        <p:cNvPr id="257" name="Shape 257"/>
        <p:cNvGrpSpPr/>
        <p:nvPr/>
      </p:nvGrpSpPr>
      <p:grpSpPr>
        <a:xfrm>
          <a:off x="0" y="0"/>
          <a:ext cx="0" cy="0"/>
          <a:chOff x="0" y="0"/>
          <a:chExt cx="0" cy="0"/>
        </a:xfrm>
      </p:grpSpPr>
      <p:sp>
        <p:nvSpPr>
          <p:cNvPr id="258" name="Google Shape;258;p55"/>
          <p:cNvSpPr/>
          <p:nvPr/>
        </p:nvSpPr>
        <p:spPr>
          <a:xfrm>
            <a:off x="1218175" y="1509300"/>
            <a:ext cx="171000" cy="21249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55"/>
          <p:cNvSpPr txBox="1"/>
          <p:nvPr>
            <p:ph type="title"/>
          </p:nvPr>
        </p:nvSpPr>
        <p:spPr>
          <a:xfrm>
            <a:off x="1660500" y="1393829"/>
            <a:ext cx="5061000" cy="660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0" name="Google Shape;260;p55"/>
          <p:cNvSpPr txBox="1"/>
          <p:nvPr>
            <p:ph idx="1" type="subTitle"/>
          </p:nvPr>
        </p:nvSpPr>
        <p:spPr>
          <a:xfrm>
            <a:off x="1670997" y="2041911"/>
            <a:ext cx="4933500" cy="103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type="titleOnly">
  <p:cSld name="TITLE_ONLY">
    <p:bg>
      <p:bgPr>
        <a:solidFill>
          <a:srgbClr val="000000"/>
        </a:solidFill>
      </p:bgPr>
    </p:bg>
    <p:spTree>
      <p:nvGrpSpPr>
        <p:cNvPr id="261" name="Shape 261"/>
        <p:cNvGrpSpPr/>
        <p:nvPr/>
      </p:nvGrpSpPr>
      <p:grpSpPr>
        <a:xfrm>
          <a:off x="0" y="0"/>
          <a:ext cx="0" cy="0"/>
          <a:chOff x="0" y="0"/>
          <a:chExt cx="0" cy="0"/>
        </a:xfrm>
      </p:grpSpPr>
      <p:sp>
        <p:nvSpPr>
          <p:cNvPr id="262" name="Google Shape;262;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263" name="Google Shape;263;p56"/>
          <p:cNvSpPr/>
          <p:nvPr/>
        </p:nvSpPr>
        <p:spPr>
          <a:xfrm rot="5400000">
            <a:off x="4524300" y="2400225"/>
            <a:ext cx="95400" cy="13095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6"/>
          <p:cNvSpPr txBox="1"/>
          <p:nvPr>
            <p:ph type="title"/>
          </p:nvPr>
        </p:nvSpPr>
        <p:spPr>
          <a:xfrm>
            <a:off x="0" y="2253750"/>
            <a:ext cx="9144000" cy="6360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FFFFFF"/>
                </a:solidFill>
                <a:latin typeface="Lato"/>
                <a:ea typeface="Lato"/>
                <a:cs typeface="Lato"/>
                <a:sym typeface="Lato"/>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Slide (Header+Text Small)" type="twoColTx">
  <p:cSld name="TITLE_AND_TWO_COLUMNS">
    <p:spTree>
      <p:nvGrpSpPr>
        <p:cNvPr id="265" name="Shape 265"/>
        <p:cNvGrpSpPr/>
        <p:nvPr/>
      </p:nvGrpSpPr>
      <p:grpSpPr>
        <a:xfrm>
          <a:off x="0" y="0"/>
          <a:ext cx="0" cy="0"/>
          <a:chOff x="0" y="0"/>
          <a:chExt cx="0" cy="0"/>
        </a:xfrm>
      </p:grpSpPr>
      <p:sp>
        <p:nvSpPr>
          <p:cNvPr id="266" name="Google Shape;266;p57"/>
          <p:cNvSpPr/>
          <p:nvPr/>
        </p:nvSpPr>
        <p:spPr>
          <a:xfrm>
            <a:off x="1218175" y="1710575"/>
            <a:ext cx="171000" cy="20835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7"/>
          <p:cNvSpPr txBox="1"/>
          <p:nvPr>
            <p:ph type="title"/>
          </p:nvPr>
        </p:nvSpPr>
        <p:spPr>
          <a:xfrm>
            <a:off x="1660500" y="1604395"/>
            <a:ext cx="5061000" cy="660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8" name="Google Shape;268;p57"/>
          <p:cNvSpPr txBox="1"/>
          <p:nvPr>
            <p:ph idx="1" type="subTitle"/>
          </p:nvPr>
        </p:nvSpPr>
        <p:spPr>
          <a:xfrm>
            <a:off x="1660500" y="2335825"/>
            <a:ext cx="4933500" cy="103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Text Slide" type="tx">
  <p:cSld name="TITLE_AND_BODY">
    <p:spTree>
      <p:nvGrpSpPr>
        <p:cNvPr id="269" name="Shape 269"/>
        <p:cNvGrpSpPr/>
        <p:nvPr/>
      </p:nvGrpSpPr>
      <p:grpSpPr>
        <a:xfrm>
          <a:off x="0" y="0"/>
          <a:ext cx="0" cy="0"/>
          <a:chOff x="0" y="0"/>
          <a:chExt cx="0" cy="0"/>
        </a:xfrm>
      </p:grpSpPr>
      <p:sp>
        <p:nvSpPr>
          <p:cNvPr id="270" name="Google Shape;270;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271" name="Google Shape;271;p58"/>
          <p:cNvSpPr/>
          <p:nvPr/>
        </p:nvSpPr>
        <p:spPr>
          <a:xfrm>
            <a:off x="1218175" y="1971066"/>
            <a:ext cx="171000" cy="12435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8"/>
          <p:cNvSpPr txBox="1"/>
          <p:nvPr>
            <p:ph type="title"/>
          </p:nvPr>
        </p:nvSpPr>
        <p:spPr>
          <a:xfrm>
            <a:off x="1660500" y="1863339"/>
            <a:ext cx="5061000" cy="1314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3" name="Shape 273"/>
        <p:cNvGrpSpPr/>
        <p:nvPr/>
      </p:nvGrpSpPr>
      <p:grpSpPr>
        <a:xfrm>
          <a:off x="0" y="0"/>
          <a:ext cx="0" cy="0"/>
          <a:chOff x="0" y="0"/>
          <a:chExt cx="0" cy="0"/>
        </a:xfrm>
      </p:grpSpPr>
      <p:sp>
        <p:nvSpPr>
          <p:cNvPr id="274" name="Google Shape;274;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type="obj">
  <p:cSld name="OBJECT">
    <p:spTree>
      <p:nvGrpSpPr>
        <p:cNvPr id="275" name="Shape 275"/>
        <p:cNvGrpSpPr/>
        <p:nvPr/>
      </p:nvGrpSpPr>
      <p:grpSpPr>
        <a:xfrm>
          <a:off x="0" y="0"/>
          <a:ext cx="0" cy="0"/>
          <a:chOff x="0" y="0"/>
          <a:chExt cx="0" cy="0"/>
        </a:xfrm>
      </p:grpSpPr>
      <p:sp>
        <p:nvSpPr>
          <p:cNvPr id="276" name="Google Shape;276;p60"/>
          <p:cNvSpPr txBox="1"/>
          <p:nvPr>
            <p:ph type="title"/>
          </p:nvPr>
        </p:nvSpPr>
        <p:spPr>
          <a:xfrm>
            <a:off x="628650" y="273844"/>
            <a:ext cx="7886700" cy="9942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7" name="Google Shape;277;p60"/>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lstStyle>
            <a:lvl1pPr indent="-228600" lvl="0" marL="457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8" name="Google Shape;278;p60"/>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9" name="Google Shape;279;p60"/>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80" name="Google Shape;280;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Half Text (Two Line Title)">
  <p:cSld name="SECTION_HEADER_1">
    <p:spTree>
      <p:nvGrpSpPr>
        <p:cNvPr id="281" name="Shape 281"/>
        <p:cNvGrpSpPr/>
        <p:nvPr/>
      </p:nvGrpSpPr>
      <p:grpSpPr>
        <a:xfrm>
          <a:off x="0" y="0"/>
          <a:ext cx="0" cy="0"/>
          <a:chOff x="0" y="0"/>
          <a:chExt cx="0" cy="0"/>
        </a:xfrm>
      </p:grpSpPr>
      <p:sp>
        <p:nvSpPr>
          <p:cNvPr id="282" name="Google Shape;282;p61"/>
          <p:cNvSpPr txBox="1"/>
          <p:nvPr>
            <p:ph type="title"/>
          </p:nvPr>
        </p:nvSpPr>
        <p:spPr>
          <a:xfrm>
            <a:off x="378250" y="209950"/>
            <a:ext cx="3862800" cy="106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61"/>
          <p:cNvSpPr/>
          <p:nvPr/>
        </p:nvSpPr>
        <p:spPr>
          <a:xfrm rot="5400000">
            <a:off x="838124" y="940331"/>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61"/>
          <p:cNvSpPr txBox="1"/>
          <p:nvPr>
            <p:ph idx="1" type="subTitle"/>
          </p:nvPr>
        </p:nvSpPr>
        <p:spPr>
          <a:xfrm>
            <a:off x="397828" y="2605093"/>
            <a:ext cx="3411600" cy="698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5" name="Google Shape;285;p61"/>
          <p:cNvSpPr txBox="1"/>
          <p:nvPr>
            <p:ph idx="2" type="body"/>
          </p:nvPr>
        </p:nvSpPr>
        <p:spPr>
          <a:xfrm>
            <a:off x="386449" y="3546225"/>
            <a:ext cx="3695400" cy="10683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rgbClr val="000000"/>
              </a:buClr>
              <a:buSzPts val="1600"/>
              <a:buFont typeface="Lato"/>
              <a:buChar char="●"/>
              <a:defRPr b="0" i="0" sz="1600" u="none" cap="none" strike="noStrike">
                <a:solidFill>
                  <a:srgbClr val="000000"/>
                </a:solidFill>
                <a:latin typeface="Lato"/>
                <a:ea typeface="Lato"/>
                <a:cs typeface="Lato"/>
                <a:sym typeface="Lato"/>
              </a:defRPr>
            </a:lvl1pPr>
            <a:lvl2pPr indent="-317500" lvl="1" marL="9144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2pPr>
            <a:lvl3pPr indent="-317500" lvl="2" marL="13716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3pPr>
            <a:lvl4pPr indent="-317500" lvl="3" marL="18288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4pPr>
            <a:lvl5pPr indent="-317500" lvl="4" marL="22860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5pPr>
            <a:lvl6pPr indent="-317500" lvl="5" marL="27432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6pPr>
            <a:lvl7pPr indent="-317500" lvl="6" marL="32004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7pPr>
            <a:lvl8pPr indent="-317500" lvl="7" marL="36576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8pPr>
            <a:lvl9pPr indent="-317500" lvl="8" marL="41148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9pPr>
          </a:lstStyle>
          <a:p/>
        </p:txBody>
      </p:sp>
      <p:sp>
        <p:nvSpPr>
          <p:cNvPr id="286" name="Google Shape;286;p61"/>
          <p:cNvSpPr/>
          <p:nvPr/>
        </p:nvSpPr>
        <p:spPr>
          <a:xfrm>
            <a:off x="4563133"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with Title">
  <p:cSld name="SECTION_HEADER_1_1">
    <p:spTree>
      <p:nvGrpSpPr>
        <p:cNvPr id="287" name="Shape 287"/>
        <p:cNvGrpSpPr/>
        <p:nvPr/>
      </p:nvGrpSpPr>
      <p:grpSpPr>
        <a:xfrm>
          <a:off x="0" y="0"/>
          <a:ext cx="0" cy="0"/>
          <a:chOff x="0" y="0"/>
          <a:chExt cx="0" cy="0"/>
        </a:xfrm>
      </p:grpSpPr>
      <p:sp>
        <p:nvSpPr>
          <p:cNvPr id="288" name="Google Shape;288;p62"/>
          <p:cNvSpPr txBox="1"/>
          <p:nvPr>
            <p:ph type="title"/>
          </p:nvPr>
        </p:nvSpPr>
        <p:spPr>
          <a:xfrm>
            <a:off x="378250" y="209950"/>
            <a:ext cx="3862800" cy="106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9" name="Google Shape;289;p62"/>
          <p:cNvSpPr/>
          <p:nvPr/>
        </p:nvSpPr>
        <p:spPr>
          <a:xfrm rot="5400000">
            <a:off x="838124" y="940331"/>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62"/>
          <p:cNvSpPr/>
          <p:nvPr/>
        </p:nvSpPr>
        <p:spPr>
          <a:xfrm>
            <a:off x="5012908"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Slide (Header+Text Small)" type="twoColTx">
  <p:cSld name="TITLE_AND_TWO_COLUMNS">
    <p:spTree>
      <p:nvGrpSpPr>
        <p:cNvPr id="36" name="Shape 36"/>
        <p:cNvGrpSpPr/>
        <p:nvPr/>
      </p:nvGrpSpPr>
      <p:grpSpPr>
        <a:xfrm>
          <a:off x="0" y="0"/>
          <a:ext cx="0" cy="0"/>
          <a:chOff x="0" y="0"/>
          <a:chExt cx="0" cy="0"/>
        </a:xfrm>
      </p:grpSpPr>
      <p:sp>
        <p:nvSpPr>
          <p:cNvPr id="37" name="Google Shape;37;p7"/>
          <p:cNvSpPr/>
          <p:nvPr/>
        </p:nvSpPr>
        <p:spPr>
          <a:xfrm>
            <a:off x="1218175" y="1710575"/>
            <a:ext cx="171000" cy="16635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7"/>
          <p:cNvSpPr txBox="1"/>
          <p:nvPr>
            <p:ph type="title"/>
          </p:nvPr>
        </p:nvSpPr>
        <p:spPr>
          <a:xfrm>
            <a:off x="1660500" y="1604395"/>
            <a:ext cx="5061000" cy="660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 name="Google Shape;39;p7"/>
          <p:cNvSpPr txBox="1"/>
          <p:nvPr>
            <p:ph idx="1" type="subTitle"/>
          </p:nvPr>
        </p:nvSpPr>
        <p:spPr>
          <a:xfrm>
            <a:off x="1660500" y="2335825"/>
            <a:ext cx="4933500" cy="103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with Title 3 line">
  <p:cSld name="SECTION_HEADER_1_1_1">
    <p:spTree>
      <p:nvGrpSpPr>
        <p:cNvPr id="291" name="Shape 291"/>
        <p:cNvGrpSpPr/>
        <p:nvPr/>
      </p:nvGrpSpPr>
      <p:grpSpPr>
        <a:xfrm>
          <a:off x="0" y="0"/>
          <a:ext cx="0" cy="0"/>
          <a:chOff x="0" y="0"/>
          <a:chExt cx="0" cy="0"/>
        </a:xfrm>
      </p:grpSpPr>
      <p:sp>
        <p:nvSpPr>
          <p:cNvPr id="292" name="Google Shape;292;p63"/>
          <p:cNvSpPr txBox="1"/>
          <p:nvPr>
            <p:ph type="title"/>
          </p:nvPr>
        </p:nvSpPr>
        <p:spPr>
          <a:xfrm>
            <a:off x="378250" y="209950"/>
            <a:ext cx="2622300" cy="106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3" name="Google Shape;293;p63"/>
          <p:cNvSpPr/>
          <p:nvPr/>
        </p:nvSpPr>
        <p:spPr>
          <a:xfrm rot="5400000">
            <a:off x="838124" y="1394992"/>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63"/>
          <p:cNvSpPr/>
          <p:nvPr/>
        </p:nvSpPr>
        <p:spPr>
          <a:xfrm>
            <a:off x="5012908" y="-11375"/>
            <a:ext cx="109800" cy="51723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2">
  <p:cSld name="TITLE_ONLY_2">
    <p:bg>
      <p:bgPr>
        <a:solidFill>
          <a:srgbClr val="000000"/>
        </a:solidFill>
      </p:bgPr>
    </p:bg>
    <p:spTree>
      <p:nvGrpSpPr>
        <p:cNvPr id="295" name="Shape 295"/>
        <p:cNvGrpSpPr/>
        <p:nvPr/>
      </p:nvGrpSpPr>
      <p:grpSpPr>
        <a:xfrm>
          <a:off x="0" y="0"/>
          <a:ext cx="0" cy="0"/>
          <a:chOff x="0" y="0"/>
          <a:chExt cx="0" cy="0"/>
        </a:xfrm>
      </p:grpSpPr>
      <p:sp>
        <p:nvSpPr>
          <p:cNvPr id="296" name="Google Shape;296;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297" name="Google Shape;297;p64"/>
          <p:cNvSpPr/>
          <p:nvPr/>
        </p:nvSpPr>
        <p:spPr>
          <a:xfrm rot="5400000">
            <a:off x="4524300" y="2965325"/>
            <a:ext cx="95400" cy="13095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64"/>
          <p:cNvSpPr txBox="1"/>
          <p:nvPr>
            <p:ph type="title"/>
          </p:nvPr>
        </p:nvSpPr>
        <p:spPr>
          <a:xfrm>
            <a:off x="1262100" y="1596400"/>
            <a:ext cx="6619800" cy="6360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FFFFFF"/>
                </a:solidFill>
                <a:latin typeface="Lato"/>
                <a:ea typeface="Lato"/>
                <a:cs typeface="Lato"/>
                <a:sym typeface="Lato"/>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rgbClr val="000000"/>
                </a:solidFill>
                <a:latin typeface="Lato"/>
                <a:ea typeface="Lato"/>
                <a:cs typeface="Lato"/>
                <a:sym typeface="La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1">
  <p:cSld name="TITLE_ONLY_1">
    <p:bg>
      <p:bgPr>
        <a:solidFill>
          <a:schemeClr val="lt1"/>
        </a:solidFill>
      </p:bgPr>
    </p:bg>
    <p:spTree>
      <p:nvGrpSpPr>
        <p:cNvPr id="299" name="Shape 299"/>
        <p:cNvGrpSpPr/>
        <p:nvPr/>
      </p:nvGrpSpPr>
      <p:grpSpPr>
        <a:xfrm>
          <a:off x="0" y="0"/>
          <a:ext cx="0" cy="0"/>
          <a:chOff x="0" y="0"/>
          <a:chExt cx="0" cy="0"/>
        </a:xfrm>
      </p:grpSpPr>
      <p:sp>
        <p:nvSpPr>
          <p:cNvPr id="300" name="Google Shape;300;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301" name="Google Shape;301;p65"/>
          <p:cNvSpPr/>
          <p:nvPr/>
        </p:nvSpPr>
        <p:spPr>
          <a:xfrm rot="5400000">
            <a:off x="4524300" y="2400225"/>
            <a:ext cx="95400" cy="13095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5"/>
          <p:cNvSpPr txBox="1"/>
          <p:nvPr>
            <p:ph type="title"/>
          </p:nvPr>
        </p:nvSpPr>
        <p:spPr>
          <a:xfrm>
            <a:off x="0" y="2253750"/>
            <a:ext cx="9144000" cy="6360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lide w/ Title">
  <p:cSld name="ONE_COLUMN_TEXT">
    <p:spTree>
      <p:nvGrpSpPr>
        <p:cNvPr id="303" name="Shape 303"/>
        <p:cNvGrpSpPr/>
        <p:nvPr/>
      </p:nvGrpSpPr>
      <p:grpSpPr>
        <a:xfrm>
          <a:off x="0" y="0"/>
          <a:ext cx="0" cy="0"/>
          <a:chOff x="0" y="0"/>
          <a:chExt cx="0" cy="0"/>
        </a:xfrm>
      </p:grpSpPr>
      <p:sp>
        <p:nvSpPr>
          <p:cNvPr id="304" name="Google Shape;304;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305" name="Google Shape;305;p66"/>
          <p:cNvSpPr/>
          <p:nvPr/>
        </p:nvSpPr>
        <p:spPr>
          <a:xfrm rot="5400000">
            <a:off x="848621" y="478466"/>
            <a:ext cx="64200" cy="7530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66"/>
          <p:cNvSpPr txBox="1"/>
          <p:nvPr>
            <p:ph type="title"/>
          </p:nvPr>
        </p:nvSpPr>
        <p:spPr>
          <a:xfrm>
            <a:off x="378250" y="209950"/>
            <a:ext cx="7691700" cy="472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7" name="Google Shape;307;p66"/>
          <p:cNvSpPr/>
          <p:nvPr/>
        </p:nvSpPr>
        <p:spPr>
          <a:xfrm>
            <a:off x="0" y="1170125"/>
            <a:ext cx="9144000" cy="1098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08" name="Shape 308"/>
        <p:cNvGrpSpPr/>
        <p:nvPr/>
      </p:nvGrpSpPr>
      <p:grpSpPr>
        <a:xfrm>
          <a:off x="0" y="0"/>
          <a:ext cx="0" cy="0"/>
          <a:chOff x="0" y="0"/>
          <a:chExt cx="0" cy="0"/>
        </a:xfrm>
      </p:grpSpPr>
      <p:sp>
        <p:nvSpPr>
          <p:cNvPr id="309" name="Google Shape;309;p6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6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311" name="Google Shape;311;p67"/>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312" name="Google Shape;312;p6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13" name="Google Shape;313;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14" name="Shape 314"/>
        <p:cNvGrpSpPr/>
        <p:nvPr/>
      </p:nvGrpSpPr>
      <p:grpSpPr>
        <a:xfrm>
          <a:off x="0" y="0"/>
          <a:ext cx="0" cy="0"/>
          <a:chOff x="0" y="0"/>
          <a:chExt cx="0" cy="0"/>
        </a:xfrm>
      </p:grpSpPr>
      <p:sp>
        <p:nvSpPr>
          <p:cNvPr id="315" name="Google Shape;315;p6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stStyle>
          <a:p/>
        </p:txBody>
      </p:sp>
      <p:sp>
        <p:nvSpPr>
          <p:cNvPr id="316" name="Google Shape;316;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17" name="Shape 317"/>
        <p:cNvGrpSpPr/>
        <p:nvPr/>
      </p:nvGrpSpPr>
      <p:grpSpPr>
        <a:xfrm>
          <a:off x="0" y="0"/>
          <a:ext cx="0" cy="0"/>
          <a:chOff x="0" y="0"/>
          <a:chExt cx="0" cy="0"/>
        </a:xfrm>
      </p:grpSpPr>
      <p:sp>
        <p:nvSpPr>
          <p:cNvPr id="318" name="Google Shape;318;p69"/>
          <p:cNvSpPr txBox="1"/>
          <p:nvPr>
            <p:ph hasCustomPrompt="1" type="title"/>
          </p:nvPr>
        </p:nvSpPr>
        <p:spPr>
          <a:xfrm>
            <a:off x="311700" y="1349868"/>
            <a:ext cx="8520600" cy="19635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9pPr>
          </a:lstStyle>
          <a:p>
            <a:r>
              <a:t>xx%</a:t>
            </a:r>
          </a:p>
        </p:txBody>
      </p:sp>
      <p:sp>
        <p:nvSpPr>
          <p:cNvPr id="319" name="Google Shape;319;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320" name="Google Shape;320;p69"/>
          <p:cNvSpPr/>
          <p:nvPr/>
        </p:nvSpPr>
        <p:spPr>
          <a:xfrm>
            <a:off x="2951700" y="3203568"/>
            <a:ext cx="3240600" cy="1098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Text Slide" type="tx">
  <p:cSld name="TITLE_AND_BODY">
    <p:spTree>
      <p:nvGrpSpPr>
        <p:cNvPr id="40" name="Shape 40"/>
        <p:cNvGrpSpPr/>
        <p:nvPr/>
      </p:nvGrpSpPr>
      <p:grpSpPr>
        <a:xfrm>
          <a:off x="0" y="0"/>
          <a:ext cx="0" cy="0"/>
          <a:chOff x="0" y="0"/>
          <a:chExt cx="0" cy="0"/>
        </a:xfrm>
      </p:grpSpPr>
      <p:sp>
        <p:nvSpPr>
          <p:cNvPr id="41" name="Google Shape;4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
        <p:nvSpPr>
          <p:cNvPr id="42" name="Google Shape;42;p8"/>
          <p:cNvSpPr/>
          <p:nvPr/>
        </p:nvSpPr>
        <p:spPr>
          <a:xfrm>
            <a:off x="1218175" y="1971066"/>
            <a:ext cx="171000" cy="1243500"/>
          </a:xfrm>
          <a:prstGeom prst="rect">
            <a:avLst/>
          </a:prstGeom>
          <a:solidFill>
            <a:srgbClr val="FFE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8"/>
          <p:cNvSpPr txBox="1"/>
          <p:nvPr>
            <p:ph type="title"/>
          </p:nvPr>
        </p:nvSpPr>
        <p:spPr>
          <a:xfrm>
            <a:off x="1660500" y="1863339"/>
            <a:ext cx="5061000" cy="1314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4" name="Shape 44"/>
        <p:cNvGrpSpPr/>
        <p:nvPr/>
      </p:nvGrpSpPr>
      <p:grpSpPr>
        <a:xfrm>
          <a:off x="0" y="0"/>
          <a:ext cx="0" cy="0"/>
          <a:chOff x="0" y="0"/>
          <a:chExt cx="0" cy="0"/>
        </a:xfrm>
      </p:grpSpPr>
      <p:sp>
        <p:nvSpPr>
          <p:cNvPr id="45" name="Google Shape;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type="obj">
  <p:cSld name="OBJECT">
    <p:spTree>
      <p:nvGrpSpPr>
        <p:cNvPr id="46" name="Shape 46"/>
        <p:cNvGrpSpPr/>
        <p:nvPr/>
      </p:nvGrpSpPr>
      <p:grpSpPr>
        <a:xfrm>
          <a:off x="0" y="0"/>
          <a:ext cx="0" cy="0"/>
          <a:chOff x="0" y="0"/>
          <a:chExt cx="0" cy="0"/>
        </a:xfrm>
      </p:grpSpPr>
      <p:sp>
        <p:nvSpPr>
          <p:cNvPr id="47" name="Google Shape;47;p10"/>
          <p:cNvSpPr txBox="1"/>
          <p:nvPr>
            <p:ph type="title"/>
          </p:nvPr>
        </p:nvSpPr>
        <p:spPr>
          <a:xfrm>
            <a:off x="628650" y="273844"/>
            <a:ext cx="7886700" cy="994172"/>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8" name="Google Shape;48;p10"/>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lstStyle>
            <a:lvl1pPr indent="-228600" lvl="0" marL="457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9" name="Google Shape;49;p10"/>
          <p:cNvSpPr txBox="1"/>
          <p:nvPr>
            <p:ph idx="10" type="dt"/>
          </p:nvPr>
        </p:nvSpPr>
        <p:spPr>
          <a:xfrm>
            <a:off x="628650" y="4767263"/>
            <a:ext cx="2057400" cy="273844"/>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0" name="Google Shape;50;p10"/>
          <p:cNvSpPr txBox="1"/>
          <p:nvPr>
            <p:ph idx="11" type="ftr"/>
          </p:nvPr>
        </p:nvSpPr>
        <p:spPr>
          <a:xfrm>
            <a:off x="3028950" y="4767263"/>
            <a:ext cx="3086100" cy="273844"/>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 name="Google Shape;5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22" Type="http://schemas.openxmlformats.org/officeDocument/2006/relationships/slideLayout" Target="../slideLayouts/slideLayout40.xml"/><Relationship Id="rId21" Type="http://schemas.openxmlformats.org/officeDocument/2006/relationships/slideLayout" Target="../slideLayouts/slideLayout39.xml"/><Relationship Id="rId24" Type="http://schemas.openxmlformats.org/officeDocument/2006/relationships/slideLayout" Target="../slideLayouts/slideLayout42.xml"/><Relationship Id="rId23" Type="http://schemas.openxmlformats.org/officeDocument/2006/relationships/slideLayout" Target="../slideLayouts/slideLayout41.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26" Type="http://schemas.openxmlformats.org/officeDocument/2006/relationships/slideLayout" Target="../slideLayouts/slideLayout44.xml"/><Relationship Id="rId25" Type="http://schemas.openxmlformats.org/officeDocument/2006/relationships/slideLayout" Target="../slideLayouts/slideLayout43.xml"/><Relationship Id="rId28" Type="http://schemas.openxmlformats.org/officeDocument/2006/relationships/slideLayout" Target="../slideLayouts/slideLayout46.xml"/><Relationship Id="rId27" Type="http://schemas.openxmlformats.org/officeDocument/2006/relationships/slideLayout" Target="../slideLayouts/slideLayout45.xml"/><Relationship Id="rId5" Type="http://schemas.openxmlformats.org/officeDocument/2006/relationships/slideLayout" Target="../slideLayouts/slideLayout23.xml"/><Relationship Id="rId6" Type="http://schemas.openxmlformats.org/officeDocument/2006/relationships/slideLayout" Target="../slideLayouts/slideLayout24.xml"/><Relationship Id="rId29" Type="http://schemas.openxmlformats.org/officeDocument/2006/relationships/slideLayout" Target="../slideLayouts/slideLayout47.xml"/><Relationship Id="rId7" Type="http://schemas.openxmlformats.org/officeDocument/2006/relationships/slideLayout" Target="../slideLayouts/slideLayout25.xml"/><Relationship Id="rId8" Type="http://schemas.openxmlformats.org/officeDocument/2006/relationships/slideLayout" Target="../slideLayouts/slideLayout26.xml"/><Relationship Id="rId31" Type="http://schemas.openxmlformats.org/officeDocument/2006/relationships/theme" Target="../theme/theme4.xml"/><Relationship Id="rId30" Type="http://schemas.openxmlformats.org/officeDocument/2006/relationships/slideLayout" Target="../slideLayouts/slideLayout48.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9" Type="http://schemas.openxmlformats.org/officeDocument/2006/relationships/slideLayout" Target="../slideLayouts/slideLayout37.xml"/><Relationship Id="rId18"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9" Type="http://schemas.openxmlformats.org/officeDocument/2006/relationships/theme" Target="../theme/theme3.xml"/><Relationship Id="rId1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92" name="Shape 92"/>
        <p:cNvGrpSpPr/>
        <p:nvPr/>
      </p:nvGrpSpPr>
      <p:grpSpPr>
        <a:xfrm>
          <a:off x="0" y="0"/>
          <a:ext cx="0" cy="0"/>
          <a:chOff x="0" y="0"/>
          <a:chExt cx="0" cy="0"/>
        </a:xfrm>
      </p:grpSpPr>
      <p:sp>
        <p:nvSpPr>
          <p:cNvPr id="93" name="Google Shape;9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CA"/>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34" name="Shape 234"/>
        <p:cNvGrpSpPr/>
        <p:nvPr/>
      </p:nvGrpSpPr>
      <p:grpSpPr>
        <a:xfrm>
          <a:off x="0" y="0"/>
          <a:ext cx="0" cy="0"/>
          <a:chOff x="0" y="0"/>
          <a:chExt cx="0" cy="0"/>
        </a:xfrm>
      </p:grpSpPr>
      <p:sp>
        <p:nvSpPr>
          <p:cNvPr id="235" name="Google Shape;235;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CA"/>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3.xml"/><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4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1.xml"/><Relationship Id="rId3" Type="http://schemas.openxmlformats.org/officeDocument/2006/relationships/image" Target="../media/image4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hyperlink" Target="https://rosenfeldmedia.com/a-web-for-everyone/personas-for-accessible-ux/" TargetMode="External"/><Relationship Id="rId4" Type="http://schemas.openxmlformats.org/officeDocument/2006/relationships/image" Target="../media/image1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2.xml"/><Relationship Id="rId3" Type="http://schemas.openxmlformats.org/officeDocument/2006/relationships/image" Target="../media/image3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21.png"/><Relationship Id="rId4" Type="http://schemas.openxmlformats.org/officeDocument/2006/relationships/image" Target="../media/image2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3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image" Target="../media/image41.jpg"/><Relationship Id="rId4" Type="http://schemas.openxmlformats.org/officeDocument/2006/relationships/hyperlink" Target="https://twitter.com/hashtag/inclusive?src=hash"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1.xml"/><Relationship Id="rId3" Type="http://schemas.openxmlformats.org/officeDocument/2006/relationships/image" Target="../media/image28.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 Id="rId3"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7.xml"/><Relationship Id="rId3" Type="http://schemas.openxmlformats.org/officeDocument/2006/relationships/image" Target="../media/image36.png"/><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9.xml"/><Relationship Id="rId3" Type="http://schemas.openxmlformats.org/officeDocument/2006/relationships/image" Target="../media/image4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0.xml"/><Relationship Id="rId3" Type="http://schemas.openxmlformats.org/officeDocument/2006/relationships/image" Target="../media/image2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2.xml"/><Relationship Id="rId3" Type="http://schemas.openxmlformats.org/officeDocument/2006/relationships/image" Target="../media/image29.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4.xml"/><Relationship Id="rId3" Type="http://schemas.openxmlformats.org/officeDocument/2006/relationships/image" Target="../media/image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7.xml"/><Relationship Id="rId3" Type="http://schemas.openxmlformats.org/officeDocument/2006/relationships/image" Target="../media/image27.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0.xml"/><Relationship Id="rId3" Type="http://schemas.openxmlformats.org/officeDocument/2006/relationships/image" Target="../media/image30.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2.xml"/><Relationship Id="rId3" Type="http://schemas.openxmlformats.org/officeDocument/2006/relationships/image" Target="../media/image24.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5.xml"/><Relationship Id="rId3" Type="http://schemas.openxmlformats.org/officeDocument/2006/relationships/image" Target="../media/image35.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70"/>
          <p:cNvSpPr txBox="1"/>
          <p:nvPr>
            <p:ph type="title"/>
          </p:nvPr>
        </p:nvSpPr>
        <p:spPr>
          <a:xfrm>
            <a:off x="2792175" y="2141752"/>
            <a:ext cx="5888700" cy="5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fr-CA"/>
              <a:t>Inclusive Design &amp; Accessibility</a:t>
            </a:r>
            <a:endParaRPr b="1" i="0" sz="3000" u="none" cap="none" strike="noStrike">
              <a:solidFill>
                <a:srgbClr val="000000"/>
              </a:solidFill>
              <a:latin typeface="Lato"/>
              <a:ea typeface="Lato"/>
              <a:cs typeface="Lato"/>
              <a:sym typeface="Lato"/>
            </a:endParaRPr>
          </a:p>
        </p:txBody>
      </p:sp>
      <p:sp>
        <p:nvSpPr>
          <p:cNvPr id="326" name="Google Shape;326;p70"/>
          <p:cNvSpPr txBox="1"/>
          <p:nvPr>
            <p:ph idx="1" type="subTitle"/>
          </p:nvPr>
        </p:nvSpPr>
        <p:spPr>
          <a:xfrm>
            <a:off x="2802700" y="2650669"/>
            <a:ext cx="5028000" cy="35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fr-CA"/>
              <a:t>Design Stream</a:t>
            </a:r>
            <a:endParaRPr b="0" i="0" sz="2400" u="none" cap="none" strike="noStrike">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79"/>
          <p:cNvSpPr txBox="1"/>
          <p:nvPr>
            <p:ph type="title"/>
          </p:nvPr>
        </p:nvSpPr>
        <p:spPr>
          <a:xfrm>
            <a:off x="378250" y="209950"/>
            <a:ext cx="7691700" cy="4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What is a disability? </a:t>
            </a:r>
            <a:endParaRPr/>
          </a:p>
        </p:txBody>
      </p:sp>
      <p:pic>
        <p:nvPicPr>
          <p:cNvPr id="390" name="Google Shape;390;p79"/>
          <p:cNvPicPr preferRelativeResize="0"/>
          <p:nvPr/>
        </p:nvPicPr>
        <p:blipFill>
          <a:blip r:embed="rId3">
            <a:alphaModFix/>
          </a:blip>
          <a:stretch>
            <a:fillRect/>
          </a:stretch>
        </p:blipFill>
        <p:spPr>
          <a:xfrm>
            <a:off x="1139175" y="1281575"/>
            <a:ext cx="6865652" cy="38619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sp>
        <p:nvSpPr>
          <p:cNvPr id="906" name="Google Shape;906;p169"/>
          <p:cNvSpPr txBox="1"/>
          <p:nvPr>
            <p:ph type="title"/>
          </p:nvPr>
        </p:nvSpPr>
        <p:spPr>
          <a:xfrm>
            <a:off x="0" y="2253750"/>
            <a:ext cx="9144000" cy="63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fr-CA"/>
              <a:t>Roadmap for Accessibility</a:t>
            </a:r>
            <a:endParaRPr b="1" i="0" sz="3600" u="none" cap="none" strike="noStrike">
              <a:solidFill>
                <a:srgbClr val="FFFFFF"/>
              </a:solidFill>
              <a:latin typeface="Lato"/>
              <a:ea typeface="Lato"/>
              <a:cs typeface="Lato"/>
              <a:sym typeface="Lato"/>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Google Shape;911;p170"/>
          <p:cNvSpPr txBox="1"/>
          <p:nvPr>
            <p:ph type="title"/>
          </p:nvPr>
        </p:nvSpPr>
        <p:spPr>
          <a:xfrm>
            <a:off x="1660500" y="740170"/>
            <a:ext cx="5061000" cy="6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fr-CA">
                <a:solidFill>
                  <a:schemeClr val="dk1"/>
                </a:solidFill>
              </a:rPr>
              <a:t>Roadmap for Accessibility</a:t>
            </a:r>
            <a:endParaRPr>
              <a:solidFill>
                <a:schemeClr val="dk1"/>
              </a:solidFill>
            </a:endParaRPr>
          </a:p>
          <a:p>
            <a:pPr indent="0" lvl="0" marL="0" marR="0" rtl="0" algn="l">
              <a:lnSpc>
                <a:spcPct val="100000"/>
              </a:lnSpc>
              <a:spcBef>
                <a:spcPts val="0"/>
              </a:spcBef>
              <a:spcAft>
                <a:spcPts val="0"/>
              </a:spcAft>
              <a:buClr>
                <a:srgbClr val="000000"/>
              </a:buClr>
              <a:buSzPts val="2800"/>
              <a:buFont typeface="Arial"/>
              <a:buNone/>
            </a:pPr>
            <a:r>
              <a:t/>
            </a:r>
            <a:endParaRPr/>
          </a:p>
        </p:txBody>
      </p:sp>
      <p:sp>
        <p:nvSpPr>
          <p:cNvPr id="912" name="Google Shape;912;p170"/>
          <p:cNvSpPr txBox="1"/>
          <p:nvPr>
            <p:ph idx="1" type="subTitle"/>
          </p:nvPr>
        </p:nvSpPr>
        <p:spPr>
          <a:xfrm>
            <a:off x="1660500" y="1457938"/>
            <a:ext cx="6361200" cy="10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00">
              <a:solidFill>
                <a:srgbClr val="444444"/>
              </a:solidFill>
              <a:latin typeface="Roboto"/>
              <a:ea typeface="Roboto"/>
              <a:cs typeface="Roboto"/>
              <a:sym typeface="Roboto"/>
            </a:endParaRPr>
          </a:p>
          <a:p>
            <a:pPr indent="-317500" lvl="0" marL="457200" marR="0" rtl="0" algn="l">
              <a:lnSpc>
                <a:spcPct val="100000"/>
              </a:lnSpc>
              <a:spcBef>
                <a:spcPts val="0"/>
              </a:spcBef>
              <a:spcAft>
                <a:spcPts val="0"/>
              </a:spcAft>
              <a:buClr>
                <a:schemeClr val="dk1"/>
              </a:buClr>
              <a:buSzPts val="1400"/>
              <a:buFont typeface="Lato"/>
              <a:buChar char="●"/>
            </a:pPr>
            <a:r>
              <a:rPr lang="fr-CA">
                <a:solidFill>
                  <a:srgbClr val="444444"/>
                </a:solidFill>
              </a:rPr>
              <a:t>Be pragmatic: move forward with accessibility</a:t>
            </a:r>
            <a:endParaRPr>
              <a:solidFill>
                <a:srgbClr val="444444"/>
              </a:solidFill>
            </a:endParaRPr>
          </a:p>
          <a:p>
            <a:pPr indent="-317500" lvl="0" marL="457200" marR="0" rtl="0" algn="l">
              <a:lnSpc>
                <a:spcPct val="100000"/>
              </a:lnSpc>
              <a:spcBef>
                <a:spcPts val="0"/>
              </a:spcBef>
              <a:spcAft>
                <a:spcPts val="0"/>
              </a:spcAft>
              <a:buClr>
                <a:schemeClr val="dk1"/>
              </a:buClr>
              <a:buSzPts val="1400"/>
              <a:buFont typeface="Lato"/>
              <a:buChar char="●"/>
            </a:pPr>
            <a:r>
              <a:rPr lang="fr-CA">
                <a:solidFill>
                  <a:srgbClr val="444444"/>
                </a:solidFill>
              </a:rPr>
              <a:t>Build capacity in inclusion</a:t>
            </a:r>
            <a:endParaRPr>
              <a:solidFill>
                <a:srgbClr val="444444"/>
              </a:solidFill>
            </a:endParaRPr>
          </a:p>
          <a:p>
            <a:pPr indent="-317500" lvl="0" marL="457200" marR="0" rtl="0" algn="l">
              <a:lnSpc>
                <a:spcPct val="100000"/>
              </a:lnSpc>
              <a:spcBef>
                <a:spcPts val="0"/>
              </a:spcBef>
              <a:spcAft>
                <a:spcPts val="0"/>
              </a:spcAft>
              <a:buClr>
                <a:schemeClr val="dk1"/>
              </a:buClr>
              <a:buSzPts val="1400"/>
              <a:buFont typeface="Lato"/>
              <a:buChar char="●"/>
            </a:pPr>
            <a:r>
              <a:rPr lang="fr-CA">
                <a:solidFill>
                  <a:srgbClr val="444444"/>
                </a:solidFill>
              </a:rPr>
              <a:t>Prioritize change</a:t>
            </a:r>
            <a:endParaRPr>
              <a:solidFill>
                <a:srgbClr val="444444"/>
              </a:solidFill>
            </a:endParaRPr>
          </a:p>
          <a:p>
            <a:pPr indent="-317500" lvl="0" marL="457200" marR="0" rtl="0" algn="l">
              <a:lnSpc>
                <a:spcPct val="100000"/>
              </a:lnSpc>
              <a:spcBef>
                <a:spcPts val="0"/>
              </a:spcBef>
              <a:spcAft>
                <a:spcPts val="0"/>
              </a:spcAft>
              <a:buClr>
                <a:srgbClr val="444444"/>
              </a:buClr>
              <a:buSzPts val="1400"/>
              <a:buFont typeface="Arial"/>
              <a:buChar char="●"/>
            </a:pPr>
            <a:r>
              <a:rPr lang="fr-CA">
                <a:solidFill>
                  <a:srgbClr val="444444"/>
                </a:solidFill>
              </a:rPr>
              <a:t>Include persons with disabilities</a:t>
            </a:r>
            <a:endParaRPr>
              <a:solidFill>
                <a:srgbClr val="444444"/>
              </a:solidFill>
            </a:endParaRPr>
          </a:p>
          <a:p>
            <a:pPr indent="-317500" lvl="0" marL="457200" marR="0" rtl="0" algn="l">
              <a:lnSpc>
                <a:spcPct val="100000"/>
              </a:lnSpc>
              <a:spcBef>
                <a:spcPts val="0"/>
              </a:spcBef>
              <a:spcAft>
                <a:spcPts val="0"/>
              </a:spcAft>
              <a:buClr>
                <a:schemeClr val="dk1"/>
              </a:buClr>
              <a:buSzPts val="1400"/>
              <a:buFont typeface="Lato"/>
              <a:buChar char="●"/>
            </a:pPr>
            <a:r>
              <a:rPr lang="fr-CA">
                <a:solidFill>
                  <a:srgbClr val="444444"/>
                </a:solidFill>
              </a:rPr>
              <a:t>Assign budget</a:t>
            </a:r>
            <a:endParaRPr>
              <a:solidFill>
                <a:srgbClr val="444444"/>
              </a:solidFill>
            </a:endParaRPr>
          </a:p>
          <a:p>
            <a:pPr indent="-317500" lvl="0" marL="457200" marR="0" rtl="0" algn="l">
              <a:lnSpc>
                <a:spcPct val="100000"/>
              </a:lnSpc>
              <a:spcBef>
                <a:spcPts val="0"/>
              </a:spcBef>
              <a:spcAft>
                <a:spcPts val="0"/>
              </a:spcAft>
              <a:buClr>
                <a:schemeClr val="dk1"/>
              </a:buClr>
              <a:buSzPts val="1400"/>
              <a:buFont typeface="Lato"/>
              <a:buChar char="●"/>
            </a:pPr>
            <a:r>
              <a:rPr lang="fr-CA">
                <a:solidFill>
                  <a:srgbClr val="444444"/>
                </a:solidFill>
              </a:rPr>
              <a:t>Tap into expertise across sectors</a:t>
            </a:r>
            <a:endParaRPr>
              <a:solidFill>
                <a:srgbClr val="444444"/>
              </a:solidFill>
            </a:endParaRPr>
          </a:p>
          <a:p>
            <a:pPr indent="-317500" lvl="0" marL="457200" marR="0" rtl="0" algn="l">
              <a:lnSpc>
                <a:spcPct val="100000"/>
              </a:lnSpc>
              <a:spcBef>
                <a:spcPts val="0"/>
              </a:spcBef>
              <a:spcAft>
                <a:spcPts val="0"/>
              </a:spcAft>
              <a:buClr>
                <a:schemeClr val="dk1"/>
              </a:buClr>
              <a:buSzPts val="1400"/>
              <a:buFont typeface="Lato"/>
              <a:buChar char="●"/>
            </a:pPr>
            <a:r>
              <a:rPr lang="fr-CA">
                <a:solidFill>
                  <a:srgbClr val="444444"/>
                </a:solidFill>
              </a:rPr>
              <a:t>Accessible services are less expensive</a:t>
            </a:r>
            <a:endParaRPr>
              <a:solidFill>
                <a:srgbClr val="444444"/>
              </a:solidFill>
            </a:endParaRPr>
          </a:p>
          <a:p>
            <a:pPr indent="-317500" lvl="0" marL="457200" marR="0" rtl="0" algn="l">
              <a:lnSpc>
                <a:spcPct val="100000"/>
              </a:lnSpc>
              <a:spcBef>
                <a:spcPts val="0"/>
              </a:spcBef>
              <a:spcAft>
                <a:spcPts val="0"/>
              </a:spcAft>
              <a:buClr>
                <a:schemeClr val="dk1"/>
              </a:buClr>
              <a:buSzPts val="1400"/>
              <a:buFont typeface="Lato"/>
              <a:buChar char="●"/>
            </a:pPr>
            <a:r>
              <a:rPr lang="fr-CA">
                <a:solidFill>
                  <a:srgbClr val="444444"/>
                </a:solidFill>
              </a:rPr>
              <a:t>Plan for continued improvement</a:t>
            </a:r>
            <a:endParaRPr>
              <a:solidFill>
                <a:srgbClr val="444444"/>
              </a:solidFill>
            </a:endParaRPr>
          </a:p>
          <a:p>
            <a:pPr indent="-317500" lvl="0" marL="457200" marR="0" rtl="0" algn="l">
              <a:lnSpc>
                <a:spcPct val="100000"/>
              </a:lnSpc>
              <a:spcBef>
                <a:spcPts val="0"/>
              </a:spcBef>
              <a:spcAft>
                <a:spcPts val="0"/>
              </a:spcAft>
              <a:buClr>
                <a:schemeClr val="dk1"/>
              </a:buClr>
              <a:buSzPts val="1400"/>
              <a:buFont typeface="Lato"/>
              <a:buChar char="●"/>
            </a:pPr>
            <a:r>
              <a:rPr lang="fr-CA">
                <a:solidFill>
                  <a:srgbClr val="444444"/>
                </a:solidFill>
              </a:rPr>
              <a:t>It seems immense: just start</a:t>
            </a:r>
            <a:endParaRPr>
              <a:solidFill>
                <a:srgbClr val="444444"/>
              </a:solidFill>
            </a:endParaRPr>
          </a:p>
          <a:p>
            <a:pPr indent="0" lvl="0" marL="457200" marR="0" rtl="0" algn="l">
              <a:lnSpc>
                <a:spcPct val="100000"/>
              </a:lnSpc>
              <a:spcBef>
                <a:spcPts val="0"/>
              </a:spcBef>
              <a:spcAft>
                <a:spcPts val="0"/>
              </a:spcAft>
              <a:buNone/>
            </a:pPr>
            <a:r>
              <a:t/>
            </a:r>
            <a:endParaRPr>
              <a:solidFill>
                <a:srgbClr val="444444"/>
              </a:solidFill>
            </a:endParaRPr>
          </a:p>
          <a:p>
            <a:pPr indent="0" lvl="0" marL="0" marR="0" rtl="0" algn="l">
              <a:lnSpc>
                <a:spcPct val="100000"/>
              </a:lnSpc>
              <a:spcBef>
                <a:spcPts val="0"/>
              </a:spcBef>
              <a:spcAft>
                <a:spcPts val="0"/>
              </a:spcAft>
              <a:buNone/>
            </a:pPr>
            <a:r>
              <a:rPr b="1" lang="fr-CA">
                <a:solidFill>
                  <a:srgbClr val="444444"/>
                </a:solidFill>
              </a:rPr>
              <a:t>  Goal: </a:t>
            </a:r>
            <a:r>
              <a:rPr i="1" lang="fr-CA">
                <a:solidFill>
                  <a:srgbClr val="444444"/>
                </a:solidFill>
              </a:rPr>
              <a:t>Aim to be better than yesterday</a:t>
            </a:r>
            <a:endParaRPr i="1">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916" name="Shape 916"/>
        <p:cNvGrpSpPr/>
        <p:nvPr/>
      </p:nvGrpSpPr>
      <p:grpSpPr>
        <a:xfrm>
          <a:off x="0" y="0"/>
          <a:ext cx="0" cy="0"/>
          <a:chOff x="0" y="0"/>
          <a:chExt cx="0" cy="0"/>
        </a:xfrm>
      </p:grpSpPr>
      <p:sp>
        <p:nvSpPr>
          <p:cNvPr id="917" name="Google Shape;917;p171"/>
          <p:cNvSpPr txBox="1"/>
          <p:nvPr>
            <p:ph type="title"/>
          </p:nvPr>
        </p:nvSpPr>
        <p:spPr>
          <a:xfrm>
            <a:off x="0" y="2253750"/>
            <a:ext cx="9144000" cy="63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fr-CA" sz="3600" u="none" cap="none" strike="noStrike">
                <a:solidFill>
                  <a:srgbClr val="FFFFFF"/>
                </a:solidFill>
                <a:latin typeface="Lato"/>
                <a:ea typeface="Lato"/>
                <a:cs typeface="Lato"/>
                <a:sym typeface="Lato"/>
              </a:rPr>
              <a:t>Questions?</a:t>
            </a:r>
            <a:endParaRPr b="1" i="0" sz="3600" u="none" cap="none" strike="noStrike">
              <a:solidFill>
                <a:srgbClr val="FFFFFF"/>
              </a:solidFill>
              <a:latin typeface="Lato"/>
              <a:ea typeface="Lato"/>
              <a:cs typeface="Lato"/>
              <a:sym typeface="Lat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22" name="Shape 922"/>
        <p:cNvGrpSpPr/>
        <p:nvPr/>
      </p:nvGrpSpPr>
      <p:grpSpPr>
        <a:xfrm>
          <a:off x="0" y="0"/>
          <a:ext cx="0" cy="0"/>
          <a:chOff x="0" y="0"/>
          <a:chExt cx="0" cy="0"/>
        </a:xfrm>
      </p:grpSpPr>
      <p:sp>
        <p:nvSpPr>
          <p:cNvPr id="923" name="Google Shape;923;p172"/>
          <p:cNvSpPr txBox="1"/>
          <p:nvPr/>
        </p:nvSpPr>
        <p:spPr>
          <a:xfrm>
            <a:off x="919221" y="2758074"/>
            <a:ext cx="2532344" cy="423433"/>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None/>
            </a:pPr>
            <a:r>
              <a:rPr b="1" i="0" lang="fr-CA" sz="2400" u="none" cap="none" strike="noStrike">
                <a:solidFill>
                  <a:srgbClr val="FFFFFF"/>
                </a:solidFill>
                <a:latin typeface="Arial"/>
                <a:ea typeface="Arial"/>
                <a:cs typeface="Arial"/>
                <a:sym typeface="Arial"/>
              </a:rPr>
              <a:t>digital.canada.ca</a:t>
            </a:r>
            <a:endParaRPr b="1" i="0" sz="2400" u="none" cap="none" strike="noStrike">
              <a:solidFill>
                <a:srgbClr val="FFFFFF"/>
              </a:solidFill>
              <a:latin typeface="Arial"/>
              <a:ea typeface="Arial"/>
              <a:cs typeface="Arial"/>
              <a:sym typeface="Arial"/>
            </a:endParaRPr>
          </a:p>
        </p:txBody>
      </p:sp>
      <p:pic>
        <p:nvPicPr>
          <p:cNvPr descr="Image" id="924" name="Google Shape;924;p172"/>
          <p:cNvPicPr preferRelativeResize="0"/>
          <p:nvPr/>
        </p:nvPicPr>
        <p:blipFill rotWithShape="1">
          <a:blip r:embed="rId3">
            <a:alphaModFix/>
          </a:blip>
          <a:srcRect b="0" l="0" r="0" t="0"/>
          <a:stretch/>
        </p:blipFill>
        <p:spPr>
          <a:xfrm>
            <a:off x="1348670" y="1303690"/>
            <a:ext cx="1256106" cy="1256110"/>
          </a:xfrm>
          <a:prstGeom prst="rect">
            <a:avLst/>
          </a:prstGeom>
          <a:noFill/>
          <a:ln>
            <a:noFill/>
          </a:ln>
        </p:spPr>
      </p:pic>
      <p:sp>
        <p:nvSpPr>
          <p:cNvPr id="925" name="Google Shape;925;p172"/>
          <p:cNvSpPr txBox="1"/>
          <p:nvPr/>
        </p:nvSpPr>
        <p:spPr>
          <a:xfrm>
            <a:off x="3813371" y="2758074"/>
            <a:ext cx="1637868" cy="423433"/>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None/>
            </a:pPr>
            <a:r>
              <a:rPr b="1" i="0" lang="fr-CA" sz="2400" u="none" cap="none" strike="noStrike">
                <a:solidFill>
                  <a:srgbClr val="FFFFFF"/>
                </a:solidFill>
                <a:latin typeface="Arial"/>
                <a:ea typeface="Arial"/>
                <a:cs typeface="Arial"/>
                <a:sym typeface="Arial"/>
              </a:rPr>
              <a:t>@CDS_GC</a:t>
            </a:r>
            <a:endParaRPr/>
          </a:p>
        </p:txBody>
      </p:sp>
      <p:pic>
        <p:nvPicPr>
          <p:cNvPr descr="Image" id="926" name="Google Shape;926;p172"/>
          <p:cNvPicPr preferRelativeResize="0"/>
          <p:nvPr/>
        </p:nvPicPr>
        <p:blipFill rotWithShape="1">
          <a:blip r:embed="rId4">
            <a:alphaModFix/>
          </a:blip>
          <a:srcRect b="0" l="0" r="0" t="0"/>
          <a:stretch/>
        </p:blipFill>
        <p:spPr>
          <a:xfrm>
            <a:off x="3856783" y="1303690"/>
            <a:ext cx="1256090" cy="1256090"/>
          </a:xfrm>
          <a:prstGeom prst="rect">
            <a:avLst/>
          </a:prstGeom>
          <a:noFill/>
          <a:ln>
            <a:noFill/>
          </a:ln>
        </p:spPr>
      </p:pic>
      <p:sp>
        <p:nvSpPr>
          <p:cNvPr id="927" name="Google Shape;927;p172"/>
          <p:cNvSpPr txBox="1"/>
          <p:nvPr/>
        </p:nvSpPr>
        <p:spPr>
          <a:xfrm>
            <a:off x="5929402" y="2758074"/>
            <a:ext cx="2958743" cy="423433"/>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None/>
            </a:pPr>
            <a:r>
              <a:rPr b="1" i="0" lang="fr-CA" sz="2400" u="none" cap="none" strike="noStrike">
                <a:solidFill>
                  <a:srgbClr val="FFFFFF"/>
                </a:solidFill>
                <a:latin typeface="Arial"/>
                <a:ea typeface="Arial"/>
                <a:cs typeface="Arial"/>
                <a:sym typeface="Arial"/>
              </a:rPr>
              <a:t>github.com/cds-snc</a:t>
            </a:r>
            <a:endParaRPr b="1" i="0" sz="2400" u="none" cap="none" strike="noStrike">
              <a:solidFill>
                <a:srgbClr val="FFFFFF"/>
              </a:solidFill>
              <a:latin typeface="Arial"/>
              <a:ea typeface="Arial"/>
              <a:cs typeface="Arial"/>
              <a:sym typeface="Arial"/>
            </a:endParaRPr>
          </a:p>
        </p:txBody>
      </p:sp>
      <p:pic>
        <p:nvPicPr>
          <p:cNvPr id="928" name="Google Shape;928;p172"/>
          <p:cNvPicPr preferRelativeResize="0"/>
          <p:nvPr/>
        </p:nvPicPr>
        <p:blipFill rotWithShape="1">
          <a:blip r:embed="rId5">
            <a:alphaModFix/>
          </a:blip>
          <a:srcRect b="0" l="0" r="0" t="0"/>
          <a:stretch/>
        </p:blipFill>
        <p:spPr>
          <a:xfrm>
            <a:off x="2815390" y="3206475"/>
            <a:ext cx="707915" cy="707915"/>
          </a:xfrm>
          <a:prstGeom prst="rect">
            <a:avLst/>
          </a:prstGeom>
          <a:noFill/>
          <a:ln>
            <a:noFill/>
          </a:ln>
        </p:spPr>
      </p:pic>
      <p:pic>
        <p:nvPicPr>
          <p:cNvPr id="929" name="Google Shape;929;p172"/>
          <p:cNvPicPr preferRelativeResize="0"/>
          <p:nvPr/>
        </p:nvPicPr>
        <p:blipFill rotWithShape="1">
          <a:blip r:embed="rId6">
            <a:alphaModFix/>
          </a:blip>
          <a:srcRect b="0" l="0" r="0" t="0"/>
          <a:stretch/>
        </p:blipFill>
        <p:spPr>
          <a:xfrm>
            <a:off x="6572842" y="1335821"/>
            <a:ext cx="1191828" cy="11918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80"/>
          <p:cNvSpPr txBox="1"/>
          <p:nvPr>
            <p:ph type="title"/>
          </p:nvPr>
        </p:nvSpPr>
        <p:spPr>
          <a:xfrm>
            <a:off x="1660500" y="1299600"/>
            <a:ext cx="7439400" cy="660600"/>
          </a:xfrm>
          <a:prstGeom prst="rect">
            <a:avLst/>
          </a:prstGeom>
        </p:spPr>
        <p:txBody>
          <a:bodyPr anchorCtr="0" anchor="t" bIns="91425" lIns="91425" spcFirstLastPara="1" rIns="91425" wrap="square" tIns="91425">
            <a:noAutofit/>
          </a:bodyPr>
          <a:lstStyle/>
          <a:p>
            <a:pPr indent="0" lvl="0" marL="0" rtl="0" algn="l">
              <a:spcBef>
                <a:spcPts val="2400"/>
              </a:spcBef>
              <a:spcAft>
                <a:spcPts val="0"/>
              </a:spcAft>
              <a:buNone/>
            </a:pPr>
            <a:r>
              <a:rPr lang="fr-CA" sz="2500">
                <a:solidFill>
                  <a:schemeClr val="dk1"/>
                </a:solidFill>
              </a:rPr>
              <a:t>Why designing for accessibility benefits everyone</a:t>
            </a:r>
            <a:endParaRPr b="0" sz="2500">
              <a:solidFill>
                <a:schemeClr val="dk1"/>
              </a:solidFill>
            </a:endParaRPr>
          </a:p>
          <a:p>
            <a:pPr indent="0" lvl="0" marL="0" rtl="0" algn="l">
              <a:spcBef>
                <a:spcPts val="600"/>
              </a:spcBef>
              <a:spcAft>
                <a:spcPts val="0"/>
              </a:spcAft>
              <a:buNone/>
            </a:pPr>
            <a:r>
              <a:t/>
            </a:r>
            <a:endParaRPr/>
          </a:p>
        </p:txBody>
      </p:sp>
      <p:sp>
        <p:nvSpPr>
          <p:cNvPr id="396" name="Google Shape;396;p80"/>
          <p:cNvSpPr txBox="1"/>
          <p:nvPr>
            <p:ph idx="1" type="subTitle"/>
          </p:nvPr>
        </p:nvSpPr>
        <p:spPr>
          <a:xfrm>
            <a:off x="1660500" y="2107225"/>
            <a:ext cx="6699000" cy="21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sz="1800">
                <a:latin typeface="Arial"/>
                <a:ea typeface="Arial"/>
                <a:cs typeface="Arial"/>
                <a:sym typeface="Arial"/>
              </a:rPr>
              <a:t>Designing for inclusivity opens up our services and experiences to more people with a wider range of abilities. All humans are growing, changing, and adapting to the world around them every day. We want our designs to reflect that diversity.</a:t>
            </a:r>
            <a:endParaRPr sz="18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81"/>
          <p:cNvSpPr txBox="1"/>
          <p:nvPr>
            <p:ph type="title"/>
          </p:nvPr>
        </p:nvSpPr>
        <p:spPr>
          <a:xfrm>
            <a:off x="265400" y="822300"/>
            <a:ext cx="3404400" cy="349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sz="1800">
                <a:solidFill>
                  <a:schemeClr val="dk1"/>
                </a:solidFill>
                <a:latin typeface="Lato"/>
                <a:ea typeface="Lato"/>
                <a:cs typeface="Lato"/>
                <a:sym typeface="Lato"/>
              </a:rPr>
              <a:t>Human centered design has many techniques to clarify human needs, including personas, journey mapping, scenarios, and usability testing. </a:t>
            </a:r>
            <a:br>
              <a:rPr lang="fr-CA" sz="1800">
                <a:solidFill>
                  <a:schemeClr val="dk1"/>
                </a:solidFill>
                <a:latin typeface="Lato"/>
                <a:ea typeface="Lato"/>
                <a:cs typeface="Lato"/>
                <a:sym typeface="Lato"/>
              </a:rPr>
            </a:br>
            <a:br>
              <a:rPr lang="fr-CA" sz="1800">
                <a:solidFill>
                  <a:schemeClr val="dk1"/>
                </a:solidFill>
                <a:latin typeface="Lato"/>
                <a:ea typeface="Lato"/>
                <a:cs typeface="Lato"/>
                <a:sym typeface="Lato"/>
              </a:rPr>
            </a:br>
            <a:r>
              <a:rPr lang="fr-CA" sz="1800">
                <a:solidFill>
                  <a:schemeClr val="dk1"/>
                </a:solidFill>
                <a:latin typeface="Lato"/>
                <a:ea typeface="Lato"/>
                <a:cs typeface="Lato"/>
                <a:sym typeface="Lato"/>
              </a:rPr>
              <a:t>We also need to consider diversity back in our design process.</a:t>
            </a:r>
            <a:endParaRPr sz="18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br>
              <a:rPr lang="fr-CA" sz="1800">
                <a:solidFill>
                  <a:schemeClr val="dk1"/>
                </a:solidFill>
                <a:latin typeface="Lato"/>
                <a:ea typeface="Lato"/>
                <a:cs typeface="Lato"/>
                <a:sym typeface="Lato"/>
              </a:rPr>
            </a:br>
            <a:r>
              <a:rPr lang="fr-CA" sz="1800">
                <a:solidFill>
                  <a:schemeClr val="dk1"/>
                </a:solidFill>
                <a:latin typeface="Lato"/>
                <a:ea typeface="Lato"/>
                <a:cs typeface="Lato"/>
                <a:sym typeface="Lato"/>
              </a:rPr>
              <a:t>We need ways to check, balance, and measure the inclusivity of our designs.</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p:txBody>
      </p:sp>
      <p:sp>
        <p:nvSpPr>
          <p:cNvPr id="402" name="Google Shape;402;p81"/>
          <p:cNvSpPr/>
          <p:nvPr/>
        </p:nvSpPr>
        <p:spPr>
          <a:xfrm>
            <a:off x="4895500" y="628975"/>
            <a:ext cx="3631800" cy="3581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1"/>
          <p:cNvSpPr txBox="1"/>
          <p:nvPr/>
        </p:nvSpPr>
        <p:spPr>
          <a:xfrm>
            <a:off x="3550750" y="1531900"/>
            <a:ext cx="334800" cy="1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1"/>
          <p:cNvSpPr/>
          <p:nvPr/>
        </p:nvSpPr>
        <p:spPr>
          <a:xfrm>
            <a:off x="5169400" y="877525"/>
            <a:ext cx="3084000" cy="30840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1"/>
          <p:cNvSpPr/>
          <p:nvPr/>
        </p:nvSpPr>
        <p:spPr>
          <a:xfrm>
            <a:off x="5516800" y="1224925"/>
            <a:ext cx="2389200" cy="2389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1"/>
          <p:cNvSpPr/>
          <p:nvPr/>
        </p:nvSpPr>
        <p:spPr>
          <a:xfrm>
            <a:off x="5778100" y="1486225"/>
            <a:ext cx="1866600" cy="186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1"/>
          <p:cNvSpPr/>
          <p:nvPr/>
        </p:nvSpPr>
        <p:spPr>
          <a:xfrm>
            <a:off x="6087400" y="1795525"/>
            <a:ext cx="1248000" cy="124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1"/>
          <p:cNvSpPr txBox="1"/>
          <p:nvPr/>
        </p:nvSpPr>
        <p:spPr>
          <a:xfrm>
            <a:off x="6023500" y="2089075"/>
            <a:ext cx="1375800" cy="66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CA"/>
              <a:t>Human</a:t>
            </a:r>
            <a:br>
              <a:rPr lang="fr-CA"/>
            </a:br>
            <a:r>
              <a:rPr lang="fr-CA"/>
              <a:t> Centered</a:t>
            </a:r>
            <a:endParaRPr/>
          </a:p>
        </p:txBody>
      </p:sp>
      <p:sp>
        <p:nvSpPr>
          <p:cNvPr id="409" name="Google Shape;409;p81"/>
          <p:cNvSpPr txBox="1"/>
          <p:nvPr/>
        </p:nvSpPr>
        <p:spPr>
          <a:xfrm>
            <a:off x="3963000" y="537600"/>
            <a:ext cx="913200" cy="3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a:t>Inclusive</a:t>
            </a:r>
            <a:endParaRPr/>
          </a:p>
        </p:txBody>
      </p:sp>
      <p:sp>
        <p:nvSpPr>
          <p:cNvPr id="410" name="Google Shape;410;p81"/>
          <p:cNvSpPr txBox="1"/>
          <p:nvPr/>
        </p:nvSpPr>
        <p:spPr>
          <a:xfrm>
            <a:off x="3963000" y="1006725"/>
            <a:ext cx="7407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a:t>Tools</a:t>
            </a:r>
            <a:endParaRPr/>
          </a:p>
        </p:txBody>
      </p:sp>
      <p:sp>
        <p:nvSpPr>
          <p:cNvPr id="411" name="Google Shape;411;p81"/>
          <p:cNvSpPr txBox="1"/>
          <p:nvPr/>
        </p:nvSpPr>
        <p:spPr>
          <a:xfrm>
            <a:off x="3968425" y="1434450"/>
            <a:ext cx="8442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a:t>Method</a:t>
            </a:r>
            <a:endParaRPr/>
          </a:p>
        </p:txBody>
      </p:sp>
      <p:sp>
        <p:nvSpPr>
          <p:cNvPr id="412" name="Google Shape;412;p81"/>
          <p:cNvSpPr txBox="1"/>
          <p:nvPr/>
        </p:nvSpPr>
        <p:spPr>
          <a:xfrm>
            <a:off x="3963000" y="1901100"/>
            <a:ext cx="9132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a:t>Mindset</a:t>
            </a:r>
            <a:endParaRPr/>
          </a:p>
        </p:txBody>
      </p:sp>
      <p:cxnSp>
        <p:nvCxnSpPr>
          <p:cNvPr id="413" name="Google Shape;413;p81"/>
          <p:cNvCxnSpPr/>
          <p:nvPr/>
        </p:nvCxnSpPr>
        <p:spPr>
          <a:xfrm flipH="1" rot="10800000">
            <a:off x="3841950" y="849200"/>
            <a:ext cx="2177700" cy="28800"/>
          </a:xfrm>
          <a:prstGeom prst="straightConnector1">
            <a:avLst/>
          </a:prstGeom>
          <a:noFill/>
          <a:ln cap="flat" cmpd="sng" w="9525">
            <a:solidFill>
              <a:schemeClr val="dk2"/>
            </a:solidFill>
            <a:prstDash val="solid"/>
            <a:round/>
            <a:headEnd len="med" w="med" type="none"/>
            <a:tailEnd len="med" w="med" type="none"/>
          </a:ln>
        </p:spPr>
      </p:cxnSp>
      <p:cxnSp>
        <p:nvCxnSpPr>
          <p:cNvPr id="414" name="Google Shape;414;p81"/>
          <p:cNvCxnSpPr/>
          <p:nvPr/>
        </p:nvCxnSpPr>
        <p:spPr>
          <a:xfrm flipH="1" rot="10800000">
            <a:off x="3841950" y="1306400"/>
            <a:ext cx="2177700" cy="28800"/>
          </a:xfrm>
          <a:prstGeom prst="straightConnector1">
            <a:avLst/>
          </a:prstGeom>
          <a:noFill/>
          <a:ln cap="flat" cmpd="sng" w="9525">
            <a:solidFill>
              <a:schemeClr val="dk2"/>
            </a:solidFill>
            <a:prstDash val="solid"/>
            <a:round/>
            <a:headEnd len="med" w="med" type="none"/>
            <a:tailEnd len="med" w="med" type="none"/>
          </a:ln>
        </p:spPr>
      </p:cxnSp>
      <p:cxnSp>
        <p:nvCxnSpPr>
          <p:cNvPr id="415" name="Google Shape;415;p81"/>
          <p:cNvCxnSpPr>
            <a:endCxn id="406" idx="1"/>
          </p:cNvCxnSpPr>
          <p:nvPr/>
        </p:nvCxnSpPr>
        <p:spPr>
          <a:xfrm flipH="1" rot="10800000">
            <a:off x="3841957" y="1759582"/>
            <a:ext cx="2209500" cy="8400"/>
          </a:xfrm>
          <a:prstGeom prst="straightConnector1">
            <a:avLst/>
          </a:prstGeom>
          <a:noFill/>
          <a:ln cap="flat" cmpd="sng" w="9525">
            <a:solidFill>
              <a:schemeClr val="dk2"/>
            </a:solidFill>
            <a:prstDash val="solid"/>
            <a:round/>
            <a:headEnd len="med" w="med" type="none"/>
            <a:tailEnd len="med" w="med" type="none"/>
          </a:ln>
        </p:spPr>
      </p:cxnSp>
      <p:cxnSp>
        <p:nvCxnSpPr>
          <p:cNvPr id="416" name="Google Shape;416;p81"/>
          <p:cNvCxnSpPr/>
          <p:nvPr/>
        </p:nvCxnSpPr>
        <p:spPr>
          <a:xfrm flipH="1" rot="10800000">
            <a:off x="3841950" y="2192350"/>
            <a:ext cx="2177700" cy="28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82"/>
          <p:cNvSpPr txBox="1"/>
          <p:nvPr>
            <p:ph type="title"/>
          </p:nvPr>
        </p:nvSpPr>
        <p:spPr>
          <a:xfrm>
            <a:off x="1660500" y="1299595"/>
            <a:ext cx="5061000" cy="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Don’t make assumptions</a:t>
            </a:r>
            <a:endParaRPr/>
          </a:p>
        </p:txBody>
      </p:sp>
      <p:sp>
        <p:nvSpPr>
          <p:cNvPr id="422" name="Google Shape;422;p82"/>
          <p:cNvSpPr txBox="1"/>
          <p:nvPr>
            <p:ph idx="1" type="subTitle"/>
          </p:nvPr>
        </p:nvSpPr>
        <p:spPr>
          <a:xfrm>
            <a:off x="1660500" y="2031025"/>
            <a:ext cx="6435300" cy="10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sz="1800">
                <a:solidFill>
                  <a:srgbClr val="333333"/>
                </a:solidFill>
              </a:rPr>
              <a:t>When aiming to design inclusively, it’s important to remember that not everyone can use your products the same way, or the way you may have designed them.</a:t>
            </a:r>
            <a:br>
              <a:rPr lang="fr-CA" sz="1800">
                <a:solidFill>
                  <a:srgbClr val="333333"/>
                </a:solidFill>
              </a:rPr>
            </a:br>
            <a:br>
              <a:rPr lang="fr-CA" sz="1800">
                <a:solidFill>
                  <a:srgbClr val="333333"/>
                </a:solidFill>
              </a:rPr>
            </a:br>
            <a:r>
              <a:rPr lang="fr-CA" sz="1800">
                <a:solidFill>
                  <a:srgbClr val="333333"/>
                </a:solidFill>
              </a:rPr>
              <a:t>Don’t make </a:t>
            </a:r>
            <a:r>
              <a:rPr lang="fr-CA" sz="1800">
                <a:solidFill>
                  <a:schemeClr val="dk1"/>
                </a:solidFill>
                <a:highlight>
                  <a:srgbClr val="FFFFFF"/>
                </a:highlight>
              </a:rPr>
              <a:t>assumptions about how people use services. Every individual uses varying approaches to best meet their own needs. There are no average or “normal” users.</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83"/>
          <p:cNvSpPr txBox="1"/>
          <p:nvPr>
            <p:ph type="title"/>
          </p:nvPr>
        </p:nvSpPr>
        <p:spPr>
          <a:xfrm>
            <a:off x="1674825" y="1247275"/>
            <a:ext cx="58500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Benefits of inclusive design</a:t>
            </a:r>
            <a:endParaRPr>
              <a:solidFill>
                <a:schemeClr val="dk1"/>
              </a:solidFill>
            </a:endParaRPr>
          </a:p>
          <a:p>
            <a:pPr indent="0" lvl="0" marL="0" rtl="0" algn="l">
              <a:spcBef>
                <a:spcPts val="0"/>
              </a:spcBef>
              <a:spcAft>
                <a:spcPts val="0"/>
              </a:spcAft>
              <a:buClr>
                <a:schemeClr val="dk1"/>
              </a:buClr>
              <a:buSzPts val="1100"/>
              <a:buFont typeface="Arial"/>
              <a:buNone/>
            </a:pPr>
            <a:r>
              <a:t/>
            </a:r>
            <a:endParaRPr b="0" sz="1800">
              <a:solidFill>
                <a:schemeClr val="dk1"/>
              </a:solidFill>
            </a:endParaRPr>
          </a:p>
          <a:p>
            <a:pPr indent="-342900" lvl="0" marL="457200" rtl="0" algn="l">
              <a:lnSpc>
                <a:spcPct val="115000"/>
              </a:lnSpc>
              <a:spcBef>
                <a:spcPts val="1200"/>
              </a:spcBef>
              <a:spcAft>
                <a:spcPts val="0"/>
              </a:spcAft>
              <a:buClr>
                <a:schemeClr val="dk1"/>
              </a:buClr>
              <a:buSzPts val="1800"/>
              <a:buFont typeface="Lato"/>
              <a:buAutoNum type="arabicPeriod"/>
            </a:pPr>
            <a:r>
              <a:rPr b="0" lang="fr-CA" sz="1800">
                <a:solidFill>
                  <a:schemeClr val="dk1"/>
                </a:solidFill>
              </a:rPr>
              <a:t>Increased access</a:t>
            </a:r>
            <a:endParaRPr b="0" sz="1800">
              <a:solidFill>
                <a:schemeClr val="dk1"/>
              </a:solidFill>
            </a:endParaRPr>
          </a:p>
          <a:p>
            <a:pPr indent="-342900" lvl="0" marL="457200" rtl="0" algn="l">
              <a:lnSpc>
                <a:spcPct val="115000"/>
              </a:lnSpc>
              <a:spcBef>
                <a:spcPts val="0"/>
              </a:spcBef>
              <a:spcAft>
                <a:spcPts val="0"/>
              </a:spcAft>
              <a:buClr>
                <a:schemeClr val="dk1"/>
              </a:buClr>
              <a:buSzPts val="1800"/>
              <a:buFont typeface="Lato"/>
              <a:buAutoNum type="arabicPeriod"/>
            </a:pPr>
            <a:r>
              <a:rPr b="0" lang="fr-CA" sz="1800">
                <a:solidFill>
                  <a:schemeClr val="dk1"/>
                </a:solidFill>
              </a:rPr>
              <a:t>Reduced friction</a:t>
            </a:r>
            <a:endParaRPr b="0" sz="1800">
              <a:solidFill>
                <a:schemeClr val="dk1"/>
              </a:solidFill>
            </a:endParaRPr>
          </a:p>
          <a:p>
            <a:pPr indent="-342900" lvl="0" marL="457200" rtl="0" algn="l">
              <a:lnSpc>
                <a:spcPct val="115000"/>
              </a:lnSpc>
              <a:spcBef>
                <a:spcPts val="0"/>
              </a:spcBef>
              <a:spcAft>
                <a:spcPts val="0"/>
              </a:spcAft>
              <a:buClr>
                <a:schemeClr val="dk1"/>
              </a:buClr>
              <a:buSzPts val="1800"/>
              <a:buFont typeface="Lato"/>
              <a:buAutoNum type="arabicPeriod"/>
            </a:pPr>
            <a:r>
              <a:rPr b="0" lang="fr-CA" sz="1800">
                <a:solidFill>
                  <a:schemeClr val="dk1"/>
                </a:solidFill>
              </a:rPr>
              <a:t>More emotional context</a:t>
            </a:r>
            <a:endParaRPr b="0" sz="1800">
              <a:solidFill>
                <a:schemeClr val="dk1"/>
              </a:solidFill>
            </a:endParaRPr>
          </a:p>
          <a:p>
            <a:pPr indent="0" lvl="0" marL="0" rtl="0" algn="l">
              <a:lnSpc>
                <a:spcPct val="115000"/>
              </a:lnSpc>
              <a:spcBef>
                <a:spcPts val="1200"/>
              </a:spcBef>
              <a:spcAft>
                <a:spcPts val="0"/>
              </a:spcAft>
              <a:buNone/>
            </a:pPr>
            <a:r>
              <a:rPr b="0" lang="fr-CA" sz="1800">
                <a:solidFill>
                  <a:schemeClr val="dk1"/>
                </a:solidFill>
              </a:rPr>
              <a:t>The impact of inclusive design is more than just the products that people use. It’s also a shift in our mindset, methods, and behaviors.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84"/>
          <p:cNvSpPr txBox="1"/>
          <p:nvPr>
            <p:ph type="title"/>
          </p:nvPr>
        </p:nvSpPr>
        <p:spPr>
          <a:xfrm>
            <a:off x="1609775" y="335275"/>
            <a:ext cx="6435300" cy="1314900"/>
          </a:xfrm>
          <a:prstGeom prst="rect">
            <a:avLst/>
          </a:prstGeom>
        </p:spPr>
        <p:txBody>
          <a:bodyPr anchorCtr="0" anchor="t" bIns="91425" lIns="91425" spcFirstLastPara="1" rIns="91425" wrap="square" tIns="91425">
            <a:noAutofit/>
          </a:bodyPr>
          <a:lstStyle/>
          <a:p>
            <a:pPr indent="0" lvl="0" marL="0" rtl="0" algn="l">
              <a:spcBef>
                <a:spcPts val="3700"/>
              </a:spcBef>
              <a:spcAft>
                <a:spcPts val="0"/>
              </a:spcAft>
              <a:buNone/>
            </a:pPr>
            <a:r>
              <a:rPr b="0" lang="fr-CA" sz="1800">
                <a:solidFill>
                  <a:srgbClr val="2A2C2E"/>
                </a:solidFill>
              </a:rPr>
              <a:t>“Questioning assumptions means taking what you think is true about your users—for example, that they’ll appreciate your funny, quirky copy, or that they’re sitting at home comfortably scrolling your website on a big screen—and then asking, what if the opposite is true?” she explained. </a:t>
            </a:r>
            <a:endParaRPr b="0" sz="1800">
              <a:solidFill>
                <a:srgbClr val="2A2C2E"/>
              </a:solidFill>
            </a:endParaRPr>
          </a:p>
          <a:p>
            <a:pPr indent="0" lvl="0" marL="0" rtl="0" algn="l">
              <a:spcBef>
                <a:spcPts val="4100"/>
              </a:spcBef>
              <a:spcAft>
                <a:spcPts val="4100"/>
              </a:spcAft>
              <a:buClr>
                <a:schemeClr val="dk1"/>
              </a:buClr>
              <a:buSzPts val="1100"/>
              <a:buFont typeface="Arial"/>
              <a:buNone/>
            </a:pPr>
            <a:r>
              <a:rPr b="0" lang="fr-CA" sz="1800">
                <a:solidFill>
                  <a:srgbClr val="2A2C2E"/>
                </a:solidFill>
              </a:rPr>
              <a:t>“What if our joke comes at a bad time or triggers a bad memory? What if they’re trying to finish a task from their tablet at the airport on five percent battery life and bad wifi? Does this experience still work, or not? How badly does it break?”</a:t>
            </a:r>
            <a:br>
              <a:rPr b="0" lang="fr-CA" sz="1100">
                <a:solidFill>
                  <a:srgbClr val="2A2C2E"/>
                </a:solidFill>
                <a:latin typeface="Arial"/>
                <a:ea typeface="Arial"/>
                <a:cs typeface="Arial"/>
                <a:sym typeface="Arial"/>
              </a:rPr>
            </a:br>
            <a:br>
              <a:rPr b="0" lang="fr-CA" sz="1100">
                <a:solidFill>
                  <a:srgbClr val="2A2C2E"/>
                </a:solidFill>
                <a:latin typeface="Arial"/>
                <a:ea typeface="Arial"/>
                <a:cs typeface="Arial"/>
                <a:sym typeface="Arial"/>
              </a:rPr>
            </a:b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85"/>
          <p:cNvSpPr txBox="1"/>
          <p:nvPr>
            <p:ph type="title"/>
          </p:nvPr>
        </p:nvSpPr>
        <p:spPr>
          <a:xfrm>
            <a:off x="1660500" y="1863350"/>
            <a:ext cx="63642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Inclusive design and accessibility should be considered at every phase and stage of the service development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86"/>
          <p:cNvSpPr txBox="1"/>
          <p:nvPr>
            <p:ph type="title"/>
          </p:nvPr>
        </p:nvSpPr>
        <p:spPr>
          <a:xfrm>
            <a:off x="1660500" y="1375795"/>
            <a:ext cx="5061000" cy="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What is Design Research?	</a:t>
            </a:r>
            <a:endParaRPr/>
          </a:p>
        </p:txBody>
      </p:sp>
      <p:sp>
        <p:nvSpPr>
          <p:cNvPr id="443" name="Google Shape;443;p86"/>
          <p:cNvSpPr txBox="1"/>
          <p:nvPr>
            <p:ph idx="1" type="subTitle"/>
          </p:nvPr>
        </p:nvSpPr>
        <p:spPr>
          <a:xfrm>
            <a:off x="1660500" y="1954825"/>
            <a:ext cx="5988900" cy="10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000"/>
              <a:buFont typeface="Arial"/>
              <a:buNone/>
            </a:pPr>
            <a:r>
              <a:rPr b="1" lang="fr-CA">
                <a:solidFill>
                  <a:schemeClr val="dk1"/>
                </a:solidFill>
              </a:rPr>
              <a:t>Goal: </a:t>
            </a:r>
            <a:r>
              <a:rPr lang="fr-CA">
                <a:solidFill>
                  <a:schemeClr val="dk1"/>
                </a:solidFill>
              </a:rPr>
              <a:t>Identify needs that inform design and development</a:t>
            </a:r>
            <a:endParaRPr>
              <a:solidFill>
                <a:schemeClr val="dk1"/>
              </a:solidFill>
            </a:endParaRPr>
          </a:p>
          <a:p>
            <a:pPr indent="0" lvl="0" marL="0" rtl="0" algn="l">
              <a:spcBef>
                <a:spcPts val="0"/>
              </a:spcBef>
              <a:spcAft>
                <a:spcPts val="0"/>
              </a:spcAft>
              <a:buClr>
                <a:schemeClr val="dk1"/>
              </a:buClr>
              <a:buSzPts val="2000"/>
              <a:buFont typeface="Arial"/>
              <a:buNone/>
            </a:pPr>
            <a:r>
              <a:rPr b="1" lang="fr-CA">
                <a:solidFill>
                  <a:schemeClr val="dk1"/>
                </a:solidFill>
              </a:rPr>
              <a:t>How</a:t>
            </a:r>
            <a:r>
              <a:rPr lang="fr-CA">
                <a:solidFill>
                  <a:schemeClr val="dk1"/>
                </a:solidFill>
              </a:rPr>
              <a:t>: Ask and observe behaviors and goals, analyze data</a:t>
            </a:r>
            <a:endParaRPr>
              <a:solidFill>
                <a:schemeClr val="dk1"/>
              </a:solidFill>
            </a:endParaRPr>
          </a:p>
          <a:p>
            <a:pPr indent="0" lvl="0" marL="0" rtl="0" algn="l">
              <a:spcBef>
                <a:spcPts val="0"/>
              </a:spcBef>
              <a:spcAft>
                <a:spcPts val="0"/>
              </a:spcAft>
              <a:buClr>
                <a:schemeClr val="dk1"/>
              </a:buClr>
              <a:buSzPts val="2000"/>
              <a:buFont typeface="Arial"/>
              <a:buNone/>
            </a:pPr>
            <a:r>
              <a:rPr b="1" lang="fr-CA">
                <a:solidFill>
                  <a:schemeClr val="dk1"/>
                </a:solidFill>
              </a:rPr>
              <a:t>Result: </a:t>
            </a:r>
            <a:r>
              <a:rPr lang="fr-CA">
                <a:solidFill>
                  <a:schemeClr val="dk1"/>
                </a:solidFill>
              </a:rPr>
              <a:t>Products better meet user needs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87"/>
          <p:cNvSpPr txBox="1"/>
          <p:nvPr>
            <p:ph type="title"/>
          </p:nvPr>
        </p:nvSpPr>
        <p:spPr>
          <a:xfrm>
            <a:off x="1660500" y="1756800"/>
            <a:ext cx="7328100" cy="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The problem with “users”</a:t>
            </a:r>
            <a:endParaRPr/>
          </a:p>
        </p:txBody>
      </p:sp>
      <p:sp>
        <p:nvSpPr>
          <p:cNvPr id="449" name="Google Shape;449;p87"/>
          <p:cNvSpPr txBox="1"/>
          <p:nvPr>
            <p:ph idx="1" type="subTitle"/>
          </p:nvPr>
        </p:nvSpPr>
        <p:spPr>
          <a:xfrm>
            <a:off x="1660500" y="2488225"/>
            <a:ext cx="5832000" cy="1038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fr-CA"/>
              <a:t>People are more than just users</a:t>
            </a:r>
            <a:endParaRPr/>
          </a:p>
          <a:p>
            <a:pPr indent="-355600" lvl="0" marL="457200" rtl="0" algn="l">
              <a:spcBef>
                <a:spcPts val="0"/>
              </a:spcBef>
              <a:spcAft>
                <a:spcPts val="0"/>
              </a:spcAft>
              <a:buSzPts val="2000"/>
              <a:buChar char="●"/>
            </a:pPr>
            <a:r>
              <a:rPr lang="fr-CA"/>
              <a:t>There’s more than the “user” and the “used”</a:t>
            </a:r>
            <a:endParaRPr/>
          </a:p>
          <a:p>
            <a:pPr indent="-355600" lvl="0" marL="457200" rtl="0" algn="l">
              <a:spcBef>
                <a:spcPts val="0"/>
              </a:spcBef>
              <a:spcAft>
                <a:spcPts val="0"/>
              </a:spcAft>
              <a:buSzPts val="2000"/>
              <a:buChar char="●"/>
            </a:pPr>
            <a:r>
              <a:rPr lang="fr-CA"/>
              <a:t>We should care about non-users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88"/>
          <p:cNvSpPr txBox="1"/>
          <p:nvPr>
            <p:ph type="title"/>
          </p:nvPr>
        </p:nvSpPr>
        <p:spPr>
          <a:xfrm>
            <a:off x="0" y="2253750"/>
            <a:ext cx="9144000" cy="63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CA"/>
              <a:t>“People” over “users”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71"/>
          <p:cNvSpPr txBox="1"/>
          <p:nvPr>
            <p:ph type="title"/>
          </p:nvPr>
        </p:nvSpPr>
        <p:spPr>
          <a:xfrm>
            <a:off x="378250" y="209950"/>
            <a:ext cx="6236700" cy="4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fr-CA"/>
              <a:t>Intro</a:t>
            </a:r>
            <a:endParaRPr b="1" i="0" sz="3000" u="none" cap="none" strike="noStrike">
              <a:solidFill>
                <a:srgbClr val="000000"/>
              </a:solidFill>
              <a:latin typeface="Lato"/>
              <a:ea typeface="Lato"/>
              <a:cs typeface="Lato"/>
              <a:sym typeface="Lato"/>
            </a:endParaRPr>
          </a:p>
        </p:txBody>
      </p:sp>
      <p:sp>
        <p:nvSpPr>
          <p:cNvPr id="332" name="Google Shape;332;p71"/>
          <p:cNvSpPr txBox="1"/>
          <p:nvPr/>
        </p:nvSpPr>
        <p:spPr>
          <a:xfrm>
            <a:off x="341700" y="1918975"/>
            <a:ext cx="4045200" cy="1482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br>
              <a:rPr lang="fr-CA" sz="1800">
                <a:solidFill>
                  <a:srgbClr val="595959"/>
                </a:solidFill>
              </a:rPr>
            </a:br>
            <a:br>
              <a:rPr lang="fr-CA" sz="1800">
                <a:solidFill>
                  <a:srgbClr val="595959"/>
                </a:solidFill>
              </a:rPr>
            </a:b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0"/>
              </a:spcAft>
              <a:buNone/>
            </a:pPr>
            <a:r>
              <a:rPr lang="fr-CA" sz="1800">
                <a:solidFill>
                  <a:srgbClr val="595959"/>
                </a:solidFill>
              </a:rPr>
              <a:t>Hey there! I’m </a:t>
            </a:r>
            <a:r>
              <a:rPr b="1" lang="fr-CA" sz="1800">
                <a:solidFill>
                  <a:srgbClr val="595959"/>
                </a:solidFill>
              </a:rPr>
              <a:t>Julianna</a:t>
            </a:r>
            <a:r>
              <a:rPr lang="fr-CA" sz="1800">
                <a:solidFill>
                  <a:srgbClr val="595959"/>
                </a:solidFill>
              </a:rPr>
              <a:t>. I work on helping the Canadian Digital Service create accessible and inclusive services for Canadians.</a:t>
            </a:r>
            <a:endParaRPr sz="1800">
              <a:solidFill>
                <a:srgbClr val="595959"/>
              </a:solidFill>
            </a:endParaRPr>
          </a:p>
          <a:p>
            <a:pPr indent="0" lvl="0" marL="0" rtl="0" algn="l">
              <a:lnSpc>
                <a:spcPct val="115000"/>
              </a:lnSpc>
              <a:spcBef>
                <a:spcPts val="1600"/>
              </a:spcBef>
              <a:spcAft>
                <a:spcPts val="1600"/>
              </a:spcAft>
              <a:buNone/>
            </a:pPr>
            <a:r>
              <a:t/>
            </a:r>
            <a:endParaRPr b="1" sz="1800">
              <a:solidFill>
                <a:srgbClr val="595959"/>
              </a:solidFill>
            </a:endParaRPr>
          </a:p>
        </p:txBody>
      </p:sp>
      <p:pic>
        <p:nvPicPr>
          <p:cNvPr id="333" name="Google Shape;333;p71"/>
          <p:cNvPicPr preferRelativeResize="0"/>
          <p:nvPr/>
        </p:nvPicPr>
        <p:blipFill>
          <a:blip r:embed="rId3">
            <a:alphaModFix/>
          </a:blip>
          <a:stretch>
            <a:fillRect/>
          </a:stretch>
        </p:blipFill>
        <p:spPr>
          <a:xfrm>
            <a:off x="367650" y="3011247"/>
            <a:ext cx="370350" cy="370350"/>
          </a:xfrm>
          <a:prstGeom prst="rect">
            <a:avLst/>
          </a:prstGeom>
          <a:noFill/>
          <a:ln>
            <a:noFill/>
          </a:ln>
        </p:spPr>
      </p:pic>
      <p:sp>
        <p:nvSpPr>
          <p:cNvPr id="334" name="Google Shape;334;p71"/>
          <p:cNvSpPr txBox="1"/>
          <p:nvPr/>
        </p:nvSpPr>
        <p:spPr>
          <a:xfrm>
            <a:off x="714750" y="2834750"/>
            <a:ext cx="3092100" cy="4725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1000"/>
              </a:spcBef>
              <a:spcAft>
                <a:spcPts val="1000"/>
              </a:spcAft>
              <a:buNone/>
            </a:pPr>
            <a:r>
              <a:rPr lang="fr-CA" sz="1800">
                <a:latin typeface="Lato"/>
                <a:ea typeface="Lato"/>
                <a:cs typeface="Lato"/>
                <a:sym typeface="Lato"/>
              </a:rPr>
              <a:t>julianna.rowsell</a:t>
            </a:r>
            <a:r>
              <a:rPr lang="fr-CA" sz="1800">
                <a:solidFill>
                  <a:srgbClr val="000000"/>
                </a:solidFill>
                <a:latin typeface="Lato"/>
                <a:ea typeface="Lato"/>
                <a:cs typeface="Lato"/>
                <a:sym typeface="Lato"/>
              </a:rPr>
              <a:t>@cds-snc.ca</a:t>
            </a:r>
            <a:endParaRPr sz="1800"/>
          </a:p>
        </p:txBody>
      </p:sp>
      <p:pic>
        <p:nvPicPr>
          <p:cNvPr id="335" name="Google Shape;335;p71"/>
          <p:cNvPicPr preferRelativeResize="0"/>
          <p:nvPr/>
        </p:nvPicPr>
        <p:blipFill>
          <a:blip r:embed="rId4">
            <a:alphaModFix/>
          </a:blip>
          <a:stretch>
            <a:fillRect/>
          </a:stretch>
        </p:blipFill>
        <p:spPr>
          <a:xfrm>
            <a:off x="367650" y="4114024"/>
            <a:ext cx="370350" cy="370350"/>
          </a:xfrm>
          <a:prstGeom prst="rect">
            <a:avLst/>
          </a:prstGeom>
          <a:noFill/>
          <a:ln>
            <a:noFill/>
          </a:ln>
        </p:spPr>
      </p:pic>
      <p:pic>
        <p:nvPicPr>
          <p:cNvPr id="336" name="Google Shape;336;p71"/>
          <p:cNvPicPr preferRelativeResize="0"/>
          <p:nvPr/>
        </p:nvPicPr>
        <p:blipFill>
          <a:blip r:embed="rId5">
            <a:alphaModFix/>
          </a:blip>
          <a:stretch>
            <a:fillRect/>
          </a:stretch>
        </p:blipFill>
        <p:spPr>
          <a:xfrm>
            <a:off x="367651" y="3568050"/>
            <a:ext cx="370350" cy="361386"/>
          </a:xfrm>
          <a:prstGeom prst="rect">
            <a:avLst/>
          </a:prstGeom>
          <a:noFill/>
          <a:ln>
            <a:noFill/>
          </a:ln>
        </p:spPr>
      </p:pic>
      <p:sp>
        <p:nvSpPr>
          <p:cNvPr id="337" name="Google Shape;337;p71"/>
          <p:cNvSpPr txBox="1"/>
          <p:nvPr/>
        </p:nvSpPr>
        <p:spPr>
          <a:xfrm>
            <a:off x="744500" y="3935675"/>
            <a:ext cx="2579700" cy="4725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1000"/>
              </a:spcBef>
              <a:spcAft>
                <a:spcPts val="1000"/>
              </a:spcAft>
              <a:buNone/>
            </a:pPr>
            <a:r>
              <a:rPr lang="fr-CA" sz="1800">
                <a:solidFill>
                  <a:srgbClr val="000000"/>
                </a:solidFill>
                <a:latin typeface="Lato"/>
                <a:ea typeface="Lato"/>
                <a:cs typeface="Lato"/>
                <a:sym typeface="Lato"/>
              </a:rPr>
              <a:t>@</a:t>
            </a:r>
            <a:r>
              <a:rPr lang="fr-CA" sz="1800">
                <a:latin typeface="Lato"/>
                <a:ea typeface="Lato"/>
                <a:cs typeface="Lato"/>
                <a:sym typeface="Lato"/>
              </a:rPr>
              <a:t>juliannarowsell</a:t>
            </a:r>
            <a:endParaRPr sz="1800"/>
          </a:p>
        </p:txBody>
      </p:sp>
      <p:sp>
        <p:nvSpPr>
          <p:cNvPr id="338" name="Google Shape;338;p71"/>
          <p:cNvSpPr txBox="1"/>
          <p:nvPr/>
        </p:nvSpPr>
        <p:spPr>
          <a:xfrm>
            <a:off x="744525" y="3378350"/>
            <a:ext cx="3297300" cy="4725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1000"/>
              </a:spcBef>
              <a:spcAft>
                <a:spcPts val="1000"/>
              </a:spcAft>
              <a:buNone/>
            </a:pPr>
            <a:r>
              <a:rPr lang="fr-CA" sz="1800">
                <a:solidFill>
                  <a:srgbClr val="000000"/>
                </a:solidFill>
                <a:latin typeface="Lato"/>
                <a:ea typeface="Lato"/>
                <a:cs typeface="Lato"/>
                <a:sym typeface="Lato"/>
              </a:rPr>
              <a:t>https://github.com/</a:t>
            </a:r>
            <a:r>
              <a:rPr lang="fr-CA" sz="1800">
                <a:latin typeface="Lato"/>
                <a:ea typeface="Lato"/>
                <a:cs typeface="Lato"/>
                <a:sym typeface="Lato"/>
              </a:rPr>
              <a:t>jrowsell</a:t>
            </a:r>
            <a:endParaRPr sz="1800"/>
          </a:p>
        </p:txBody>
      </p:sp>
      <p:pic>
        <p:nvPicPr>
          <p:cNvPr id="339" name="Google Shape;339;p71"/>
          <p:cNvPicPr preferRelativeResize="0"/>
          <p:nvPr/>
        </p:nvPicPr>
        <p:blipFill>
          <a:blip r:embed="rId6">
            <a:alphaModFix/>
          </a:blip>
          <a:stretch>
            <a:fillRect/>
          </a:stretch>
        </p:blipFill>
        <p:spPr>
          <a:xfrm>
            <a:off x="4682900" y="419350"/>
            <a:ext cx="4461100" cy="430480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89"/>
          <p:cNvSpPr txBox="1"/>
          <p:nvPr>
            <p:ph type="title"/>
          </p:nvPr>
        </p:nvSpPr>
        <p:spPr>
          <a:xfrm>
            <a:off x="0" y="2253750"/>
            <a:ext cx="9144000" cy="63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CA"/>
              <a:t>“Design research” over “user research”</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90"/>
          <p:cNvSpPr txBox="1"/>
          <p:nvPr>
            <p:ph type="title"/>
          </p:nvPr>
        </p:nvSpPr>
        <p:spPr>
          <a:xfrm>
            <a:off x="378250" y="209950"/>
            <a:ext cx="7691700" cy="4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“Usability testing” instead of “user testing”</a:t>
            </a:r>
            <a:endParaRPr/>
          </a:p>
        </p:txBody>
      </p:sp>
      <p:pic>
        <p:nvPicPr>
          <p:cNvPr id="465" name="Google Shape;465;p90"/>
          <p:cNvPicPr preferRelativeResize="0"/>
          <p:nvPr/>
        </p:nvPicPr>
        <p:blipFill>
          <a:blip r:embed="rId3">
            <a:alphaModFix/>
          </a:blip>
          <a:stretch>
            <a:fillRect/>
          </a:stretch>
        </p:blipFill>
        <p:spPr>
          <a:xfrm>
            <a:off x="1737469" y="1288625"/>
            <a:ext cx="5782886" cy="38548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91"/>
          <p:cNvSpPr txBox="1"/>
          <p:nvPr>
            <p:ph type="title"/>
          </p:nvPr>
        </p:nvSpPr>
        <p:spPr>
          <a:xfrm>
            <a:off x="311700" y="555600"/>
            <a:ext cx="5132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CA">
                <a:latin typeface="Lato"/>
                <a:ea typeface="Lato"/>
                <a:cs typeface="Lato"/>
                <a:sym typeface="Lato"/>
              </a:rPr>
              <a:t>Inclusive Design</a:t>
            </a:r>
            <a:endParaRPr>
              <a:latin typeface="Lato"/>
              <a:ea typeface="Lato"/>
              <a:cs typeface="Lato"/>
              <a:sym typeface="Lato"/>
            </a:endParaRPr>
          </a:p>
        </p:txBody>
      </p:sp>
      <p:sp>
        <p:nvSpPr>
          <p:cNvPr id="471" name="Google Shape;471;p91"/>
          <p:cNvSpPr txBox="1"/>
          <p:nvPr>
            <p:ph idx="1" type="body"/>
          </p:nvPr>
        </p:nvSpPr>
        <p:spPr>
          <a:xfrm>
            <a:off x="311700" y="1389600"/>
            <a:ext cx="5132100" cy="3179400"/>
          </a:xfrm>
          <a:prstGeom prst="rect">
            <a:avLst/>
          </a:prstGeom>
        </p:spPr>
        <p:txBody>
          <a:bodyPr anchorCtr="0" anchor="ctr" bIns="91425" lIns="91425" spcFirstLastPara="1" rIns="91425" wrap="square" tIns="91425">
            <a:noAutofit/>
          </a:bodyPr>
          <a:lstStyle/>
          <a:p>
            <a:pPr indent="0" lvl="0" marL="0" rtl="0" algn="l">
              <a:lnSpc>
                <a:spcPct val="122000"/>
              </a:lnSpc>
              <a:spcBef>
                <a:spcPts val="2300"/>
              </a:spcBef>
              <a:spcAft>
                <a:spcPts val="0"/>
              </a:spcAft>
              <a:buClr>
                <a:schemeClr val="dk1"/>
              </a:buClr>
              <a:buSzPts val="1100"/>
              <a:buFont typeface="Arial"/>
              <a:buNone/>
            </a:pPr>
            <a:r>
              <a:rPr b="1" lang="fr-CA" sz="1950">
                <a:solidFill>
                  <a:schemeClr val="dk1"/>
                </a:solidFill>
                <a:latin typeface="Lato"/>
                <a:ea typeface="Lato"/>
                <a:cs typeface="Lato"/>
                <a:sym typeface="Lato"/>
              </a:rPr>
              <a:t>Recognise exclusion</a:t>
            </a:r>
            <a:endParaRPr b="1" sz="1950">
              <a:solidFill>
                <a:schemeClr val="dk1"/>
              </a:solidFill>
              <a:latin typeface="Lato"/>
              <a:ea typeface="Lato"/>
              <a:cs typeface="Lato"/>
              <a:sym typeface="Lato"/>
            </a:endParaRPr>
          </a:p>
          <a:p>
            <a:pPr indent="0" lvl="0" marL="0" rtl="0" algn="l">
              <a:lnSpc>
                <a:spcPct val="158000"/>
              </a:lnSpc>
              <a:spcBef>
                <a:spcPts val="800"/>
              </a:spcBef>
              <a:spcAft>
                <a:spcPts val="0"/>
              </a:spcAft>
              <a:buClr>
                <a:schemeClr val="dk1"/>
              </a:buClr>
              <a:buSzPts val="1100"/>
              <a:buFont typeface="Arial"/>
              <a:buNone/>
            </a:pPr>
            <a:r>
              <a:rPr i="1" lang="fr-CA" sz="1600">
                <a:solidFill>
                  <a:schemeClr val="dk1"/>
                </a:solidFill>
                <a:latin typeface="Lato"/>
                <a:ea typeface="Lato"/>
                <a:cs typeface="Lato"/>
                <a:sym typeface="Lato"/>
              </a:rPr>
              <a:t>“Disability is not just a health problem. It is a complex phenomenon, reflecting the interaction between features of a person’s body and features of the society in which he or she lives.”</a:t>
            </a:r>
            <a:endParaRPr i="1" sz="1600">
              <a:solidFill>
                <a:schemeClr val="dk1"/>
              </a:solidFill>
              <a:latin typeface="Lato"/>
              <a:ea typeface="Lato"/>
              <a:cs typeface="Lato"/>
              <a:sym typeface="Lato"/>
            </a:endParaRPr>
          </a:p>
          <a:p>
            <a:pPr indent="0" lvl="0" marL="0" rtl="0" algn="l">
              <a:lnSpc>
                <a:spcPct val="158000"/>
              </a:lnSpc>
              <a:spcBef>
                <a:spcPts val="800"/>
              </a:spcBef>
              <a:spcAft>
                <a:spcPts val="0"/>
              </a:spcAft>
              <a:buClr>
                <a:schemeClr val="dk1"/>
              </a:buClr>
              <a:buSzPts val="1100"/>
              <a:buFont typeface="Arial"/>
              <a:buNone/>
            </a:pPr>
            <a:r>
              <a:rPr i="1" lang="fr-CA" sz="1600">
                <a:solidFill>
                  <a:schemeClr val="dk1"/>
                </a:solidFill>
                <a:latin typeface="Lato"/>
                <a:ea typeface="Lato"/>
                <a:cs typeface="Lato"/>
                <a:sym typeface="Lato"/>
              </a:rPr>
              <a:t> –World Health Organization</a:t>
            </a:r>
            <a:endParaRPr i="1" sz="1600">
              <a:solidFill>
                <a:schemeClr val="dk1"/>
              </a:solidFill>
              <a:latin typeface="Lato"/>
              <a:ea typeface="Lato"/>
              <a:cs typeface="Lato"/>
              <a:sym typeface="Lato"/>
            </a:endParaRPr>
          </a:p>
          <a:p>
            <a:pPr indent="0" lvl="0" marL="0" rtl="0" algn="l">
              <a:spcBef>
                <a:spcPts val="0"/>
              </a:spcBef>
              <a:spcAft>
                <a:spcPts val="0"/>
              </a:spcAft>
              <a:buNone/>
            </a:pPr>
            <a:r>
              <a:t/>
            </a:r>
            <a:endParaRPr/>
          </a:p>
        </p:txBody>
      </p:sp>
      <p:pic>
        <p:nvPicPr>
          <p:cNvPr id="472" name="Google Shape;472;p91"/>
          <p:cNvPicPr preferRelativeResize="0"/>
          <p:nvPr/>
        </p:nvPicPr>
        <p:blipFill>
          <a:blip r:embed="rId3">
            <a:alphaModFix/>
          </a:blip>
          <a:stretch>
            <a:fillRect/>
          </a:stretch>
        </p:blipFill>
        <p:spPr>
          <a:xfrm>
            <a:off x="5794490" y="0"/>
            <a:ext cx="318897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9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CA"/>
              <a:t>Recognize Bias</a:t>
            </a:r>
            <a:endParaRPr/>
          </a:p>
        </p:txBody>
      </p:sp>
      <p:sp>
        <p:nvSpPr>
          <p:cNvPr id="478" name="Google Shape;478;p92"/>
          <p:cNvSpPr txBox="1"/>
          <p:nvPr>
            <p:ph idx="1" type="body"/>
          </p:nvPr>
        </p:nvSpPr>
        <p:spPr>
          <a:xfrm>
            <a:off x="311700" y="1389600"/>
            <a:ext cx="2808000" cy="317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sz="1800">
                <a:solidFill>
                  <a:srgbClr val="333333"/>
                </a:solidFill>
                <a:latin typeface="Lato"/>
                <a:ea typeface="Lato"/>
                <a:cs typeface="Lato"/>
                <a:sym typeface="Lato"/>
              </a:rPr>
              <a:t>There are varying degrees to which a user might be limited with respect to using your product, ranging from very temporary to permanent. </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82" name="Shape 482"/>
        <p:cNvGrpSpPr/>
        <p:nvPr/>
      </p:nvGrpSpPr>
      <p:grpSpPr>
        <a:xfrm>
          <a:off x="0" y="0"/>
          <a:ext cx="0" cy="0"/>
          <a:chOff x="0" y="0"/>
          <a:chExt cx="0" cy="0"/>
        </a:xfrm>
      </p:grpSpPr>
      <p:sp>
        <p:nvSpPr>
          <p:cNvPr id="483" name="Google Shape;483;p9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fr-CA">
                <a:solidFill>
                  <a:srgbClr val="FFFFFF"/>
                </a:solidFill>
                <a:latin typeface="Lato"/>
                <a:ea typeface="Lato"/>
                <a:cs typeface="Lato"/>
                <a:sym typeface="Lato"/>
              </a:rPr>
              <a:t>Pillars of Inclusive Design	</a:t>
            </a:r>
            <a:endParaRPr b="1">
              <a:solidFill>
                <a:srgbClr val="FFFFFF"/>
              </a:solidFill>
              <a:latin typeface="Lato"/>
              <a:ea typeface="Lato"/>
              <a:cs typeface="Lato"/>
              <a:sym typeface="Lato"/>
            </a:endParaRPr>
          </a:p>
        </p:txBody>
      </p:sp>
      <p:sp>
        <p:nvSpPr>
          <p:cNvPr id="484" name="Google Shape;484;p9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Lato"/>
              <a:buChar char="●"/>
            </a:pPr>
            <a:r>
              <a:rPr lang="fr-CA">
                <a:solidFill>
                  <a:schemeClr val="dk1"/>
                </a:solidFill>
                <a:latin typeface="Lato"/>
                <a:ea typeface="Lato"/>
                <a:cs typeface="Lato"/>
                <a:sym typeface="Lato"/>
              </a:rPr>
              <a:t>No user is average</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fr-CA">
                <a:solidFill>
                  <a:schemeClr val="dk1"/>
                </a:solidFill>
                <a:latin typeface="Lato"/>
                <a:ea typeface="Lato"/>
                <a:cs typeface="Lato"/>
                <a:sym typeface="Lato"/>
              </a:rPr>
              <a:t>Every user deserves equal access</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fr-CA">
                <a:solidFill>
                  <a:schemeClr val="dk1"/>
                </a:solidFill>
                <a:latin typeface="Lato"/>
                <a:ea typeface="Lato"/>
                <a:cs typeface="Lato"/>
                <a:sym typeface="Lato"/>
              </a:rPr>
              <a:t>Provide understandable content for every user</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fr-CA">
                <a:solidFill>
                  <a:schemeClr val="dk1"/>
                </a:solidFill>
                <a:latin typeface="Lato"/>
                <a:ea typeface="Lato"/>
                <a:cs typeface="Lato"/>
                <a:sym typeface="Lato"/>
              </a:rPr>
              <a:t>Every user deserves our trust and respect</a:t>
            </a:r>
            <a:endParaRPr>
              <a:solidFill>
                <a:schemeClr val="dk1"/>
              </a:solidFill>
              <a:latin typeface="Lato"/>
              <a:ea typeface="Lato"/>
              <a:cs typeface="Lato"/>
              <a:sym typeface="Lato"/>
            </a:endParaRPr>
          </a:p>
        </p:txBody>
      </p:sp>
      <p:sp>
        <p:nvSpPr>
          <p:cNvPr id="485" name="Google Shape;485;p93"/>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86" name="Google Shape;486;p93"/>
          <p:cNvPicPr preferRelativeResize="0"/>
          <p:nvPr/>
        </p:nvPicPr>
        <p:blipFill>
          <a:blip r:embed="rId3">
            <a:alphaModFix/>
          </a:blip>
          <a:stretch>
            <a:fillRect/>
          </a:stretch>
        </p:blipFill>
        <p:spPr>
          <a:xfrm>
            <a:off x="972775" y="2803075"/>
            <a:ext cx="2492551" cy="22142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90" name="Shape 490"/>
        <p:cNvGrpSpPr/>
        <p:nvPr/>
      </p:nvGrpSpPr>
      <p:grpSpPr>
        <a:xfrm>
          <a:off x="0" y="0"/>
          <a:ext cx="0" cy="0"/>
          <a:chOff x="0" y="0"/>
          <a:chExt cx="0" cy="0"/>
        </a:xfrm>
      </p:grpSpPr>
      <p:sp>
        <p:nvSpPr>
          <p:cNvPr id="491" name="Google Shape;491;p94"/>
          <p:cNvSpPr txBox="1"/>
          <p:nvPr>
            <p:ph type="title"/>
          </p:nvPr>
        </p:nvSpPr>
        <p:spPr>
          <a:xfrm>
            <a:off x="1680775" y="1350689"/>
            <a:ext cx="50610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latin typeface="Lato"/>
                <a:ea typeface="Lato"/>
                <a:cs typeface="Lato"/>
                <a:sym typeface="Lato"/>
              </a:rPr>
              <a:t>Inclusive design processes </a:t>
            </a:r>
            <a:endParaRPr>
              <a:latin typeface="Lato"/>
              <a:ea typeface="Lato"/>
              <a:cs typeface="Lato"/>
              <a:sym typeface="Lato"/>
            </a:endParaRPr>
          </a:p>
        </p:txBody>
      </p:sp>
      <p:sp>
        <p:nvSpPr>
          <p:cNvPr id="492" name="Google Shape;492;p94"/>
          <p:cNvSpPr txBox="1"/>
          <p:nvPr>
            <p:ph idx="1" type="body"/>
          </p:nvPr>
        </p:nvSpPr>
        <p:spPr>
          <a:xfrm>
            <a:off x="311700" y="1586000"/>
            <a:ext cx="8520600" cy="21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CA">
                <a:latin typeface="Lato"/>
                <a:ea typeface="Lato"/>
                <a:cs typeface="Lato"/>
                <a:sym typeface="Lato"/>
              </a:rPr>
              <a:t>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457200" lvl="0" marL="914400" rtl="0" algn="l">
              <a:spcBef>
                <a:spcPts val="0"/>
              </a:spcBef>
              <a:spcAft>
                <a:spcPts val="0"/>
              </a:spcAft>
              <a:buNone/>
            </a:pPr>
            <a:r>
              <a:rPr b="1" lang="fr-CA">
                <a:latin typeface="Lato"/>
                <a:ea typeface="Lato"/>
                <a:cs typeface="Lato"/>
                <a:sym typeface="Lato"/>
              </a:rPr>
              <a:t>Are iterative</a:t>
            </a:r>
            <a:br>
              <a:rPr b="1" lang="fr-CA">
                <a:latin typeface="Lato"/>
                <a:ea typeface="Lato"/>
                <a:cs typeface="Lato"/>
                <a:sym typeface="Lato"/>
              </a:rPr>
            </a:br>
            <a:endParaRPr b="1">
              <a:latin typeface="Lato"/>
              <a:ea typeface="Lato"/>
              <a:cs typeface="Lato"/>
              <a:sym typeface="Lato"/>
            </a:endParaRPr>
          </a:p>
          <a:p>
            <a:pPr indent="-317500" lvl="0" marL="1828800" rtl="0" algn="l">
              <a:spcBef>
                <a:spcPts val="0"/>
              </a:spcBef>
              <a:spcAft>
                <a:spcPts val="0"/>
              </a:spcAft>
              <a:buSzPts val="1400"/>
              <a:buFont typeface="Lato"/>
              <a:buChar char="●"/>
            </a:pPr>
            <a:r>
              <a:rPr lang="fr-CA">
                <a:latin typeface="Lato"/>
                <a:ea typeface="Lato"/>
                <a:cs typeface="Lato"/>
                <a:sym typeface="Lato"/>
              </a:rPr>
              <a:t>Specify the context of use (who , what where) </a:t>
            </a:r>
            <a:endParaRPr>
              <a:latin typeface="Lato"/>
              <a:ea typeface="Lato"/>
              <a:cs typeface="Lato"/>
              <a:sym typeface="Lato"/>
            </a:endParaRPr>
          </a:p>
          <a:p>
            <a:pPr indent="-317500" lvl="0" marL="1828800" rtl="0" algn="l">
              <a:spcBef>
                <a:spcPts val="0"/>
              </a:spcBef>
              <a:spcAft>
                <a:spcPts val="0"/>
              </a:spcAft>
              <a:buSzPts val="1400"/>
              <a:buFont typeface="Lato"/>
              <a:buChar char="●"/>
            </a:pPr>
            <a:r>
              <a:rPr lang="fr-CA">
                <a:latin typeface="Lato"/>
                <a:ea typeface="Lato"/>
                <a:cs typeface="Lato"/>
                <a:sym typeface="Lato"/>
              </a:rPr>
              <a:t>Discover, understand and translate the wants and needs of the user</a:t>
            </a:r>
            <a:br>
              <a:rPr lang="fr-CA">
                <a:latin typeface="Lato"/>
                <a:ea typeface="Lato"/>
                <a:cs typeface="Lato"/>
                <a:sym typeface="Lato"/>
              </a:rPr>
            </a:br>
            <a:endParaRPr>
              <a:latin typeface="Lato"/>
              <a:ea typeface="Lato"/>
              <a:cs typeface="Lato"/>
              <a:sym typeface="Lato"/>
            </a:endParaRPr>
          </a:p>
          <a:p>
            <a:pPr indent="0" lvl="0" marL="1371600" rtl="0" algn="l">
              <a:spcBef>
                <a:spcPts val="0"/>
              </a:spcBef>
              <a:spcAft>
                <a:spcPts val="0"/>
              </a:spcAft>
              <a:buNone/>
            </a:pPr>
            <a:r>
              <a:rPr b="1" lang="fr-CA">
                <a:latin typeface="Lato"/>
                <a:ea typeface="Lato"/>
                <a:cs typeface="Lato"/>
                <a:sym typeface="Lato"/>
              </a:rPr>
              <a:t>Involves stakeholders and end users</a:t>
            </a:r>
            <a:br>
              <a:rPr b="1" lang="fr-CA">
                <a:latin typeface="Lato"/>
                <a:ea typeface="Lato"/>
                <a:cs typeface="Lato"/>
                <a:sym typeface="Lato"/>
              </a:rPr>
            </a:br>
            <a:endParaRPr b="1">
              <a:latin typeface="Lato"/>
              <a:ea typeface="Lato"/>
              <a:cs typeface="Lato"/>
              <a:sym typeface="Lato"/>
            </a:endParaRPr>
          </a:p>
          <a:p>
            <a:pPr indent="-317500" lvl="3" marL="1828800" rtl="0" algn="l">
              <a:spcBef>
                <a:spcPts val="0"/>
              </a:spcBef>
              <a:spcAft>
                <a:spcPts val="0"/>
              </a:spcAft>
              <a:buSzPts val="1400"/>
              <a:buFont typeface="Lato"/>
              <a:buChar char="●"/>
            </a:pPr>
            <a:r>
              <a:rPr lang="fr-CA">
                <a:latin typeface="Lato"/>
                <a:ea typeface="Lato"/>
                <a:cs typeface="Lato"/>
                <a:sym typeface="Lato"/>
              </a:rPr>
              <a:t>Adapt and apply guidelines and standards</a:t>
            </a:r>
            <a:endParaRPr>
              <a:latin typeface="Lato"/>
              <a:ea typeface="Lato"/>
              <a:cs typeface="Lato"/>
              <a:sym typeface="Lato"/>
            </a:endParaRPr>
          </a:p>
          <a:p>
            <a:pPr indent="-317500" lvl="3" marL="1828800" rtl="0" algn="l">
              <a:spcBef>
                <a:spcPts val="0"/>
              </a:spcBef>
              <a:spcAft>
                <a:spcPts val="0"/>
              </a:spcAft>
              <a:buSzPts val="1400"/>
              <a:buFont typeface="Lato"/>
              <a:buChar char="●"/>
            </a:pPr>
            <a:r>
              <a:rPr lang="fr-CA">
                <a:latin typeface="Lato"/>
                <a:ea typeface="Lato"/>
                <a:cs typeface="Lato"/>
                <a:sym typeface="Lato"/>
              </a:rPr>
              <a:t>Evaluate designs again requirements and test with users</a:t>
            </a:r>
            <a:endParaRPr>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95"/>
          <p:cNvSpPr txBox="1"/>
          <p:nvPr>
            <p:ph type="title"/>
          </p:nvPr>
        </p:nvSpPr>
        <p:spPr>
          <a:xfrm>
            <a:off x="1660500" y="1863339"/>
            <a:ext cx="50610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What’s the Difference Between Inclusive Design and Accessibility?</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pic>
        <p:nvPicPr>
          <p:cNvPr id="502" name="Google Shape;502;p96"/>
          <p:cNvPicPr preferRelativeResize="0"/>
          <p:nvPr/>
        </p:nvPicPr>
        <p:blipFill>
          <a:blip r:embed="rId3">
            <a:alphaModFix/>
          </a:blip>
          <a:stretch>
            <a:fillRect/>
          </a:stretch>
        </p:blipFill>
        <p:spPr>
          <a:xfrm>
            <a:off x="311700" y="1231075"/>
            <a:ext cx="8520600" cy="2840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97"/>
          <p:cNvSpPr txBox="1"/>
          <p:nvPr>
            <p:ph type="title"/>
          </p:nvPr>
        </p:nvSpPr>
        <p:spPr>
          <a:xfrm>
            <a:off x="1660500" y="2289899"/>
            <a:ext cx="50610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Designing inclusive personas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98"/>
          <p:cNvSpPr txBox="1"/>
          <p:nvPr>
            <p:ph type="title"/>
          </p:nvPr>
        </p:nvSpPr>
        <p:spPr>
          <a:xfrm>
            <a:off x="1660500" y="2061300"/>
            <a:ext cx="5806200" cy="563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0" lang="fr-CA"/>
              <a:t>Exclusion happens when we solve problems using our own biases. </a:t>
            </a:r>
            <a:endParaRPr b="0"/>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43" name="Shape 343"/>
        <p:cNvGrpSpPr/>
        <p:nvPr/>
      </p:nvGrpSpPr>
      <p:grpSpPr>
        <a:xfrm>
          <a:off x="0" y="0"/>
          <a:ext cx="0" cy="0"/>
          <a:chOff x="0" y="0"/>
          <a:chExt cx="0" cy="0"/>
        </a:xfrm>
      </p:grpSpPr>
      <p:sp>
        <p:nvSpPr>
          <p:cNvPr id="344" name="Google Shape;344;p72"/>
          <p:cNvSpPr/>
          <p:nvPr/>
        </p:nvSpPr>
        <p:spPr>
          <a:xfrm>
            <a:off x="2160875" y="142050"/>
            <a:ext cx="4859400" cy="48594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45" name="Google Shape;345;p72"/>
          <p:cNvSpPr txBox="1"/>
          <p:nvPr/>
        </p:nvSpPr>
        <p:spPr>
          <a:xfrm>
            <a:off x="2140375" y="1892150"/>
            <a:ext cx="5843400" cy="6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CA" sz="7200">
                <a:latin typeface="Lato"/>
                <a:ea typeface="Lato"/>
                <a:cs typeface="Lato"/>
                <a:sym typeface="Lato"/>
              </a:rPr>
              <a:t>INCLUSIVE</a:t>
            </a:r>
            <a:endParaRPr b="1" sz="7200">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99"/>
          <p:cNvSpPr txBox="1"/>
          <p:nvPr>
            <p:ph type="title"/>
          </p:nvPr>
        </p:nvSpPr>
        <p:spPr>
          <a:xfrm>
            <a:off x="1660500" y="2289899"/>
            <a:ext cx="50610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Identify situational challenges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100"/>
          <p:cNvSpPr txBox="1"/>
          <p:nvPr>
            <p:ph type="title"/>
          </p:nvPr>
        </p:nvSpPr>
        <p:spPr>
          <a:xfrm>
            <a:off x="1660500" y="2289899"/>
            <a:ext cx="50610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Recognize personal biases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101"/>
          <p:cNvSpPr txBox="1"/>
          <p:nvPr>
            <p:ph type="title"/>
          </p:nvPr>
        </p:nvSpPr>
        <p:spPr>
          <a:xfrm>
            <a:off x="1660500" y="2289900"/>
            <a:ext cx="66990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Offer different ways for people to engage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102"/>
          <p:cNvSpPr txBox="1"/>
          <p:nvPr>
            <p:ph type="title"/>
          </p:nvPr>
        </p:nvSpPr>
        <p:spPr>
          <a:xfrm>
            <a:off x="1660500" y="2289900"/>
            <a:ext cx="57858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Provide equivalent experiences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103"/>
          <p:cNvSpPr txBox="1"/>
          <p:nvPr>
            <p:ph type="title"/>
          </p:nvPr>
        </p:nvSpPr>
        <p:spPr>
          <a:xfrm>
            <a:off x="1660500" y="2137500"/>
            <a:ext cx="62019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Extend the solution to everyone, don’t create a two door system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104"/>
          <p:cNvSpPr txBox="1"/>
          <p:nvPr>
            <p:ph type="title"/>
          </p:nvPr>
        </p:nvSpPr>
        <p:spPr>
          <a:xfrm>
            <a:off x="1660500" y="1863339"/>
            <a:ext cx="50610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a:solidFill>
                  <a:schemeClr val="dk1"/>
                </a:solidFill>
              </a:rPr>
              <a:t>The Problem With Good Design: Why Good Design Isn’t Good Enough</a:t>
            </a:r>
            <a:endParaRPr>
              <a:solidFill>
                <a:schemeClr val="dk1"/>
              </a:solidFill>
            </a:endParaRPr>
          </a:p>
          <a:p>
            <a:pPr indent="0" lvl="0" marL="0" rtl="0" algn="l">
              <a:spcBef>
                <a:spcPts val="0"/>
              </a:spcBef>
              <a:spcAft>
                <a:spcPts val="1300"/>
              </a:spcAft>
              <a:buClr>
                <a:schemeClr val="dk1"/>
              </a:buClr>
              <a:buSzPts val="1100"/>
              <a:buFont typeface="Arial"/>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10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sz="2400">
                <a:highlight>
                  <a:srgbClr val="FFFFFF"/>
                </a:highlight>
                <a:latin typeface="Lato"/>
                <a:ea typeface="Lato"/>
                <a:cs typeface="Lato"/>
                <a:sym typeface="Lato"/>
              </a:rPr>
              <a:t>We all can be considered disabled in some scenarios</a:t>
            </a:r>
            <a:endParaRPr sz="2400">
              <a:latin typeface="Lato"/>
              <a:ea typeface="Lato"/>
              <a:cs typeface="Lato"/>
              <a:sym typeface="Lato"/>
            </a:endParaRPr>
          </a:p>
        </p:txBody>
      </p:sp>
      <p:sp>
        <p:nvSpPr>
          <p:cNvPr id="548" name="Google Shape;548;p10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 name="Google Shape;549;p105"/>
          <p:cNvPicPr preferRelativeResize="0"/>
          <p:nvPr/>
        </p:nvPicPr>
        <p:blipFill>
          <a:blip r:embed="rId3">
            <a:alphaModFix/>
          </a:blip>
          <a:stretch>
            <a:fillRect/>
          </a:stretch>
        </p:blipFill>
        <p:spPr>
          <a:xfrm>
            <a:off x="0" y="1134453"/>
            <a:ext cx="9144000" cy="348419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106"/>
          <p:cNvSpPr txBox="1"/>
          <p:nvPr>
            <p:ph type="title"/>
          </p:nvPr>
        </p:nvSpPr>
        <p:spPr>
          <a:xfrm>
            <a:off x="320950" y="-1007900"/>
            <a:ext cx="3862800" cy="1068300"/>
          </a:xfrm>
          <a:prstGeom prst="rect">
            <a:avLst/>
          </a:prstGeom>
        </p:spPr>
        <p:txBody>
          <a:bodyPr anchorCtr="0" anchor="t" bIns="91425" lIns="91425" spcFirstLastPara="1" rIns="91425" wrap="square" tIns="91425">
            <a:noAutofit/>
          </a:bodyPr>
          <a:lstStyle/>
          <a:p>
            <a:pPr indent="0" lvl="0" marL="0" rtl="0" algn="l">
              <a:spcBef>
                <a:spcPts val="9400"/>
              </a:spcBef>
              <a:spcAft>
                <a:spcPts val="0"/>
              </a:spcAft>
              <a:buClr>
                <a:schemeClr val="dk1"/>
              </a:buClr>
              <a:buSzPts val="1100"/>
              <a:buFont typeface="Arial"/>
              <a:buNone/>
            </a:pPr>
            <a:r>
              <a:rPr lang="fr-CA">
                <a:solidFill>
                  <a:schemeClr val="dk1"/>
                </a:solidFill>
              </a:rPr>
              <a:t>Design Research &amp; Testing</a:t>
            </a:r>
            <a:br>
              <a:rPr lang="fr-CA">
                <a:solidFill>
                  <a:schemeClr val="dk1"/>
                </a:solidFill>
              </a:rPr>
            </a:br>
            <a:br>
              <a:rPr lang="fr-CA" sz="1100">
                <a:solidFill>
                  <a:schemeClr val="dk1"/>
                </a:solidFill>
              </a:rPr>
            </a:br>
            <a:br>
              <a:rPr lang="fr-CA" sz="1100">
                <a:solidFill>
                  <a:schemeClr val="dk1"/>
                </a:solidFill>
              </a:rPr>
            </a:br>
            <a:r>
              <a:rPr lang="fr-CA" sz="1800">
                <a:solidFill>
                  <a:schemeClr val="dk1"/>
                </a:solidFill>
              </a:rPr>
              <a:t>Cover accessibility and inclusive design issues when conducting user research. </a:t>
            </a:r>
            <a:r>
              <a:rPr b="0" lang="fr-CA" sz="1800">
                <a:solidFill>
                  <a:schemeClr val="dk1"/>
                </a:solidFill>
              </a:rPr>
              <a:t>Consider potential visual, hearing, motor, and cognitive disabilities.</a:t>
            </a:r>
            <a:br>
              <a:rPr b="0" lang="fr-CA" sz="1800">
                <a:solidFill>
                  <a:schemeClr val="dk1"/>
                </a:solidFill>
              </a:rPr>
            </a:br>
            <a:br>
              <a:rPr b="0" lang="fr-CA" sz="1800">
                <a:solidFill>
                  <a:schemeClr val="dk1"/>
                </a:solidFill>
              </a:rPr>
            </a:br>
            <a:r>
              <a:rPr b="0" lang="fr-CA" sz="1800">
                <a:solidFill>
                  <a:schemeClr val="dk1"/>
                </a:solidFill>
              </a:rPr>
              <a:t>Incorporate </a:t>
            </a:r>
            <a:r>
              <a:rPr lang="fr-CA" sz="1800">
                <a:solidFill>
                  <a:schemeClr val="dk1"/>
                </a:solidFill>
              </a:rPr>
              <a:t>accessibility considerations in your personas</a:t>
            </a:r>
            <a:r>
              <a:rPr b="0" lang="fr-CA" sz="1800">
                <a:solidFill>
                  <a:schemeClr val="dk1"/>
                </a:solidFill>
              </a:rPr>
              <a:t>, or user stories.</a:t>
            </a:r>
            <a:br>
              <a:rPr b="0" lang="fr-CA" sz="1800">
                <a:solidFill>
                  <a:schemeClr val="dk1"/>
                </a:solidFill>
              </a:rPr>
            </a:br>
            <a:br>
              <a:rPr b="0" lang="fr-CA" sz="1800">
                <a:solidFill>
                  <a:schemeClr val="dk1"/>
                </a:solidFill>
              </a:rPr>
            </a:br>
            <a:r>
              <a:rPr b="0" lang="fr-CA" sz="1800">
                <a:solidFill>
                  <a:schemeClr val="dk1"/>
                </a:solidFill>
              </a:rPr>
              <a:t>When possible, include</a:t>
            </a:r>
            <a:r>
              <a:rPr lang="fr-CA" sz="1800">
                <a:solidFill>
                  <a:schemeClr val="dk1"/>
                </a:solidFill>
              </a:rPr>
              <a:t> users with different abilities in user research.</a:t>
            </a:r>
            <a:br>
              <a:rPr lang="fr-CA" sz="1800">
                <a:solidFill>
                  <a:schemeClr val="dk1"/>
                </a:solidFill>
                <a:latin typeface="Arial"/>
                <a:ea typeface="Arial"/>
                <a:cs typeface="Arial"/>
                <a:sym typeface="Arial"/>
              </a:rPr>
            </a:br>
            <a:br>
              <a:rPr lang="fr-CA" sz="1100">
                <a:solidFill>
                  <a:schemeClr val="dk1"/>
                </a:solidFill>
                <a:latin typeface="Arial"/>
                <a:ea typeface="Arial"/>
                <a:cs typeface="Arial"/>
                <a:sym typeface="Arial"/>
              </a:rPr>
            </a:br>
            <a:endParaRPr b="0" i="1" sz="1100">
              <a:solidFill>
                <a:srgbClr val="1155CC"/>
              </a:solidFill>
              <a:uFill>
                <a:noFill/>
              </a:uFill>
              <a:latin typeface="Arial"/>
              <a:ea typeface="Arial"/>
              <a:cs typeface="Arial"/>
              <a:sym typeface="Arial"/>
              <a:hlinkClick r:id="rId3"/>
            </a:endParaRPr>
          </a:p>
          <a:p>
            <a:pPr indent="0" lvl="0" marL="0" rtl="0" algn="l">
              <a:spcBef>
                <a:spcPts val="0"/>
              </a:spcBef>
              <a:spcAft>
                <a:spcPts val="0"/>
              </a:spcAft>
              <a:buNone/>
            </a:pPr>
            <a:r>
              <a:t/>
            </a:r>
            <a:endParaRPr/>
          </a:p>
        </p:txBody>
      </p:sp>
      <p:pic>
        <p:nvPicPr>
          <p:cNvPr id="555" name="Google Shape;555;p106"/>
          <p:cNvPicPr preferRelativeResize="0"/>
          <p:nvPr/>
        </p:nvPicPr>
        <p:blipFill>
          <a:blip r:embed="rId4">
            <a:alphaModFix/>
          </a:blip>
          <a:stretch>
            <a:fillRect/>
          </a:stretch>
        </p:blipFill>
        <p:spPr>
          <a:xfrm>
            <a:off x="5117150" y="1714500"/>
            <a:ext cx="4026850" cy="2265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107"/>
          <p:cNvSpPr txBox="1"/>
          <p:nvPr>
            <p:ph type="title"/>
          </p:nvPr>
        </p:nvSpPr>
        <p:spPr>
          <a:xfrm>
            <a:off x="378250" y="209950"/>
            <a:ext cx="8600100" cy="4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fr-CA" sz="2200"/>
              <a:t>W</a:t>
            </a:r>
            <a:r>
              <a:rPr b="0" lang="fr-CA" sz="2200"/>
              <a:t>e can’t assume all senses and abilities are fully enabled all the time</a:t>
            </a:r>
            <a:endParaRPr b="0" sz="2200"/>
          </a:p>
          <a:p>
            <a:pPr indent="0" lvl="0" marL="0" rtl="0" algn="l">
              <a:spcBef>
                <a:spcPts val="2300"/>
              </a:spcBef>
              <a:spcAft>
                <a:spcPts val="0"/>
              </a:spcAft>
              <a:buNone/>
            </a:pPr>
            <a:r>
              <a:t/>
            </a:r>
            <a:endParaRPr sz="2200"/>
          </a:p>
        </p:txBody>
      </p:sp>
      <p:pic>
        <p:nvPicPr>
          <p:cNvPr descr="inclusive design: people" id="561" name="Google Shape;561;p107"/>
          <p:cNvPicPr preferRelativeResize="0"/>
          <p:nvPr/>
        </p:nvPicPr>
        <p:blipFill>
          <a:blip r:embed="rId3">
            <a:alphaModFix/>
          </a:blip>
          <a:stretch>
            <a:fillRect/>
          </a:stretch>
        </p:blipFill>
        <p:spPr>
          <a:xfrm>
            <a:off x="1349275" y="1284375"/>
            <a:ext cx="6736724" cy="3859125"/>
          </a:xfrm>
          <a:prstGeom prst="rect">
            <a:avLst/>
          </a:prstGeom>
          <a:noFill/>
          <a:ln cap="flat" cmpd="sng" w="9525">
            <a:solidFill>
              <a:srgbClr val="DFE3E8"/>
            </a:solidFill>
            <a:prstDash val="solid"/>
            <a:miter lim="8000"/>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108"/>
          <p:cNvSpPr txBox="1"/>
          <p:nvPr>
            <p:ph type="title"/>
          </p:nvPr>
        </p:nvSpPr>
        <p:spPr>
          <a:xfrm>
            <a:off x="378300" y="-500875"/>
            <a:ext cx="8765700" cy="472500"/>
          </a:xfrm>
          <a:prstGeom prst="rect">
            <a:avLst/>
          </a:prstGeom>
        </p:spPr>
        <p:txBody>
          <a:bodyPr anchorCtr="0" anchor="t" bIns="91425" lIns="91425" spcFirstLastPara="1" rIns="91425" wrap="square" tIns="91425">
            <a:noAutofit/>
          </a:bodyPr>
          <a:lstStyle/>
          <a:p>
            <a:pPr indent="0" lvl="0" marL="0" rtl="0" algn="l">
              <a:spcBef>
                <a:spcPts val="5400"/>
              </a:spcBef>
              <a:spcAft>
                <a:spcPts val="0"/>
              </a:spcAft>
              <a:buClr>
                <a:schemeClr val="dk1"/>
              </a:buClr>
              <a:buSzPts val="1100"/>
              <a:buFont typeface="Arial"/>
              <a:buNone/>
            </a:pPr>
            <a:r>
              <a:rPr lang="fr-CA" sz="2500">
                <a:solidFill>
                  <a:schemeClr val="dk1"/>
                </a:solidFill>
              </a:rPr>
              <a:t>Example of permanent, temporary and situational disability</a:t>
            </a:r>
            <a:endParaRPr sz="2500">
              <a:latin typeface="Lato"/>
              <a:ea typeface="Lato"/>
              <a:cs typeface="Lato"/>
              <a:sym typeface="Lato"/>
            </a:endParaRPr>
          </a:p>
        </p:txBody>
      </p:sp>
      <p:pic>
        <p:nvPicPr>
          <p:cNvPr id="567" name="Google Shape;567;p108"/>
          <p:cNvPicPr preferRelativeResize="0"/>
          <p:nvPr/>
        </p:nvPicPr>
        <p:blipFill>
          <a:blip r:embed="rId3">
            <a:alphaModFix/>
          </a:blip>
          <a:stretch>
            <a:fillRect/>
          </a:stretch>
        </p:blipFill>
        <p:spPr>
          <a:xfrm>
            <a:off x="604375" y="1287375"/>
            <a:ext cx="7902300" cy="3837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73"/>
          <p:cNvSpPr txBox="1"/>
          <p:nvPr>
            <p:ph type="title"/>
          </p:nvPr>
        </p:nvSpPr>
        <p:spPr>
          <a:xfrm>
            <a:off x="265500" y="1233175"/>
            <a:ext cx="4045200" cy="148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latin typeface="Lato"/>
                <a:ea typeface="Lato"/>
                <a:cs typeface="Lato"/>
                <a:sym typeface="Lato"/>
              </a:rPr>
              <a:t>Ice Breaker - Impacts of accessibility, inclusive and exclusion</a:t>
            </a:r>
            <a:endParaRPr b="1" i="0" sz="2800" u="none" cap="none" strike="noStrike">
              <a:solidFill>
                <a:srgbClr val="000000"/>
              </a:solidFill>
              <a:latin typeface="Lato"/>
              <a:ea typeface="Lato"/>
              <a:cs typeface="Lato"/>
              <a:sym typeface="Lato"/>
            </a:endParaRPr>
          </a:p>
        </p:txBody>
      </p:sp>
      <p:pic>
        <p:nvPicPr>
          <p:cNvPr id="351" name="Google Shape;351;p73"/>
          <p:cNvPicPr preferRelativeResize="0"/>
          <p:nvPr/>
        </p:nvPicPr>
        <p:blipFill>
          <a:blip r:embed="rId3">
            <a:alphaModFix/>
          </a:blip>
          <a:stretch>
            <a:fillRect/>
          </a:stretch>
        </p:blipFill>
        <p:spPr>
          <a:xfrm>
            <a:off x="5291399" y="0"/>
            <a:ext cx="3852603" cy="51435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109"/>
          <p:cNvSpPr txBox="1"/>
          <p:nvPr>
            <p:ph type="title"/>
          </p:nvPr>
        </p:nvSpPr>
        <p:spPr>
          <a:xfrm>
            <a:off x="1660500" y="1299300"/>
            <a:ext cx="65061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Design with Empathy</a:t>
            </a:r>
            <a:endParaRPr/>
          </a:p>
          <a:p>
            <a:pPr indent="0" lvl="0" marL="0" rtl="0" algn="l">
              <a:spcBef>
                <a:spcPts val="0"/>
              </a:spcBef>
              <a:spcAft>
                <a:spcPts val="0"/>
              </a:spcAft>
              <a:buNone/>
            </a:pPr>
            <a:r>
              <a:t/>
            </a:r>
            <a:endParaRPr/>
          </a:p>
          <a:p>
            <a:pPr indent="0" lvl="0" marL="0" rtl="0" algn="l">
              <a:spcBef>
                <a:spcPts val="0"/>
              </a:spcBef>
              <a:spcAft>
                <a:spcPts val="0"/>
              </a:spcAft>
              <a:buNone/>
            </a:pPr>
            <a:r>
              <a:rPr lang="fr-CA" sz="2000"/>
              <a:t>Empathy can help us gain a deeper appreciation and understanding of people’s emotional and physical needs. This includes that way they see, understand and interact with the world around them.</a:t>
            </a:r>
            <a:br>
              <a:rPr lang="fr-CA" sz="2000"/>
            </a:br>
            <a:br>
              <a:rPr lang="fr-CA" sz="2000"/>
            </a:b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pic>
        <p:nvPicPr>
          <p:cNvPr id="577" name="Google Shape;577;p110"/>
          <p:cNvPicPr preferRelativeResize="0"/>
          <p:nvPr/>
        </p:nvPicPr>
        <p:blipFill>
          <a:blip r:embed="rId3">
            <a:alphaModFix/>
          </a:blip>
          <a:stretch>
            <a:fillRect/>
          </a:stretch>
        </p:blipFill>
        <p:spPr>
          <a:xfrm>
            <a:off x="-9750" y="1668776"/>
            <a:ext cx="9144000" cy="3474725"/>
          </a:xfrm>
          <a:prstGeom prst="rect">
            <a:avLst/>
          </a:prstGeom>
          <a:noFill/>
          <a:ln>
            <a:noFill/>
          </a:ln>
        </p:spPr>
      </p:pic>
      <p:sp>
        <p:nvSpPr>
          <p:cNvPr id="578" name="Google Shape;578;p110"/>
          <p:cNvSpPr txBox="1"/>
          <p:nvPr>
            <p:ph type="title"/>
          </p:nvPr>
        </p:nvSpPr>
        <p:spPr>
          <a:xfrm>
            <a:off x="378250" y="209950"/>
            <a:ext cx="7691700" cy="4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Design thinking - Empathy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11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1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5" name="Google Shape;585;p111"/>
          <p:cNvPicPr preferRelativeResize="0"/>
          <p:nvPr/>
        </p:nvPicPr>
        <p:blipFill>
          <a:blip r:embed="rId3">
            <a:alphaModFix/>
          </a:blip>
          <a:stretch>
            <a:fillRect/>
          </a:stretch>
        </p:blipFill>
        <p:spPr>
          <a:xfrm>
            <a:off x="311700" y="1152475"/>
            <a:ext cx="8493361" cy="3416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112"/>
          <p:cNvSpPr txBox="1"/>
          <p:nvPr>
            <p:ph type="title"/>
          </p:nvPr>
        </p:nvSpPr>
        <p:spPr>
          <a:xfrm>
            <a:off x="1660500" y="2289900"/>
            <a:ext cx="6080100" cy="56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Video - Sinead Burke - Why design should include everyone</a:t>
            </a:r>
            <a:endParaRPr b="1" i="0" sz="2800" u="none" cap="none" strike="noStrike">
              <a:solidFill>
                <a:srgbClr val="000000"/>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113"/>
          <p:cNvSpPr txBox="1"/>
          <p:nvPr>
            <p:ph type="title"/>
          </p:nvPr>
        </p:nvSpPr>
        <p:spPr>
          <a:xfrm>
            <a:off x="311700" y="303226"/>
            <a:ext cx="8520600" cy="2248200"/>
          </a:xfrm>
          <a:prstGeom prst="rect">
            <a:avLst/>
          </a:prstGeom>
        </p:spPr>
        <p:txBody>
          <a:bodyPr anchorCtr="0" anchor="b" bIns="91425" lIns="91425" spcFirstLastPara="1" rIns="91425" wrap="square" tIns="91425">
            <a:noAutofit/>
          </a:bodyPr>
          <a:lstStyle/>
          <a:p>
            <a:pPr indent="0" lvl="0" marL="0" rtl="0" algn="l">
              <a:spcBef>
                <a:spcPts val="2200"/>
              </a:spcBef>
              <a:spcAft>
                <a:spcPts val="0"/>
              </a:spcAft>
              <a:buNone/>
            </a:pPr>
            <a:r>
              <a:rPr b="1" lang="fr-CA" sz="1800">
                <a:solidFill>
                  <a:schemeClr val="dk1"/>
                </a:solidFill>
                <a:latin typeface="Lato"/>
                <a:ea typeface="Lato"/>
                <a:cs typeface="Lato"/>
                <a:sym typeface="Lato"/>
              </a:rPr>
              <a:t>These design assumptions are narrow </a:t>
            </a:r>
            <a:endParaRPr b="1" sz="1800">
              <a:solidFill>
                <a:schemeClr val="dk1"/>
              </a:solidFill>
              <a:latin typeface="Lato"/>
              <a:ea typeface="Lato"/>
              <a:cs typeface="Lato"/>
              <a:sym typeface="Lato"/>
            </a:endParaRPr>
          </a:p>
          <a:p>
            <a:pPr indent="-342900" lvl="0" marL="749300" rtl="0" algn="l">
              <a:spcBef>
                <a:spcPts val="4400"/>
              </a:spcBef>
              <a:spcAft>
                <a:spcPts val="0"/>
              </a:spcAft>
              <a:buClr>
                <a:schemeClr val="dk1"/>
              </a:buClr>
              <a:buSzPts val="1800"/>
              <a:buFont typeface="Lato"/>
              <a:buChar char="●"/>
            </a:pPr>
            <a:r>
              <a:rPr lang="fr-CA" sz="1800">
                <a:solidFill>
                  <a:schemeClr val="dk1"/>
                </a:solidFill>
                <a:latin typeface="Lato"/>
                <a:ea typeface="Lato"/>
                <a:cs typeface="Lato"/>
                <a:sym typeface="Lato"/>
              </a:rPr>
              <a:t>inclusive design will hurt UX for majority of users</a:t>
            </a:r>
            <a:endParaRPr sz="1800">
              <a:solidFill>
                <a:schemeClr val="dk1"/>
              </a:solidFill>
              <a:latin typeface="Lato"/>
              <a:ea typeface="Lato"/>
              <a:cs typeface="Lato"/>
              <a:sym typeface="Lato"/>
            </a:endParaRPr>
          </a:p>
          <a:p>
            <a:pPr indent="-342900" lvl="0" marL="749300" rtl="0" algn="l">
              <a:spcBef>
                <a:spcPts val="0"/>
              </a:spcBef>
              <a:spcAft>
                <a:spcPts val="0"/>
              </a:spcAft>
              <a:buClr>
                <a:schemeClr val="dk1"/>
              </a:buClr>
              <a:buSzPts val="1800"/>
              <a:buFont typeface="Lato"/>
              <a:buChar char="●"/>
            </a:pPr>
            <a:r>
              <a:rPr lang="fr-CA" sz="1800">
                <a:solidFill>
                  <a:schemeClr val="dk1"/>
                </a:solidFill>
                <a:latin typeface="Lato"/>
                <a:ea typeface="Lato"/>
                <a:cs typeface="Lato"/>
                <a:sym typeface="Lato"/>
              </a:rPr>
              <a:t>disability is a (permanent) personal health condition</a:t>
            </a:r>
            <a:endParaRPr sz="1800">
              <a:solidFill>
                <a:schemeClr val="dk1"/>
              </a:solidFill>
              <a:latin typeface="Lato"/>
              <a:ea typeface="Lato"/>
              <a:cs typeface="Lato"/>
              <a:sym typeface="Lato"/>
            </a:endParaRPr>
          </a:p>
          <a:p>
            <a:pPr indent="-342900" lvl="0" marL="749300" rtl="0" algn="l">
              <a:spcBef>
                <a:spcPts val="0"/>
              </a:spcBef>
              <a:spcAft>
                <a:spcPts val="0"/>
              </a:spcAft>
              <a:buClr>
                <a:schemeClr val="dk1"/>
              </a:buClr>
              <a:buSzPts val="1800"/>
              <a:buFont typeface="Lato"/>
              <a:buChar char="●"/>
            </a:pPr>
            <a:r>
              <a:rPr lang="fr-CA" sz="1800">
                <a:solidFill>
                  <a:schemeClr val="dk1"/>
                </a:solidFill>
                <a:latin typeface="Lato"/>
                <a:ea typeface="Lato"/>
                <a:cs typeface="Lato"/>
                <a:sym typeface="Lato"/>
              </a:rPr>
              <a:t>most of us don’t need inclusive design</a:t>
            </a:r>
            <a:endParaRPr sz="1800">
              <a:latin typeface="Lato"/>
              <a:ea typeface="Lato"/>
              <a:cs typeface="Lato"/>
              <a:sym typeface="Lato"/>
            </a:endParaRPr>
          </a:p>
        </p:txBody>
      </p:sp>
      <p:sp>
        <p:nvSpPr>
          <p:cNvPr id="596" name="Google Shape;596;p113"/>
          <p:cNvSpPr txBox="1"/>
          <p:nvPr>
            <p:ph type="title"/>
          </p:nvPr>
        </p:nvSpPr>
        <p:spPr>
          <a:xfrm>
            <a:off x="453950" y="3317400"/>
            <a:ext cx="8520600" cy="1826100"/>
          </a:xfrm>
          <a:prstGeom prst="rect">
            <a:avLst/>
          </a:prstGeom>
        </p:spPr>
        <p:txBody>
          <a:bodyPr anchorCtr="0" anchor="b" bIns="91425" lIns="91425" spcFirstLastPara="1" rIns="91425" wrap="square" tIns="91425">
            <a:noAutofit/>
          </a:bodyPr>
          <a:lstStyle/>
          <a:p>
            <a:pPr indent="0" lvl="0" marL="0" rtl="0" algn="l">
              <a:spcBef>
                <a:spcPts val="2200"/>
              </a:spcBef>
              <a:spcAft>
                <a:spcPts val="0"/>
              </a:spcAft>
              <a:buNone/>
            </a:pPr>
            <a:r>
              <a:rPr b="1" lang="fr-CA" sz="1800">
                <a:solidFill>
                  <a:schemeClr val="dk1"/>
                </a:solidFill>
                <a:latin typeface="Lato"/>
                <a:ea typeface="Lato"/>
                <a:cs typeface="Lato"/>
                <a:sym typeface="Lato"/>
              </a:rPr>
              <a:t>This process </a:t>
            </a:r>
            <a:endParaRPr b="1" sz="1800">
              <a:solidFill>
                <a:schemeClr val="dk1"/>
              </a:solidFill>
              <a:latin typeface="Lato"/>
              <a:ea typeface="Lato"/>
              <a:cs typeface="Lato"/>
              <a:sym typeface="Lato"/>
            </a:endParaRPr>
          </a:p>
          <a:p>
            <a:pPr indent="-342900" lvl="0" marL="749300" rtl="0" algn="l">
              <a:spcBef>
                <a:spcPts val="4400"/>
              </a:spcBef>
              <a:spcAft>
                <a:spcPts val="0"/>
              </a:spcAft>
              <a:buClr>
                <a:schemeClr val="dk1"/>
              </a:buClr>
              <a:buSzPts val="1800"/>
              <a:buFont typeface="Lato"/>
              <a:buChar char="●"/>
            </a:pPr>
            <a:r>
              <a:rPr lang="fr-CA" sz="1800">
                <a:solidFill>
                  <a:schemeClr val="dk1"/>
                </a:solidFill>
                <a:latin typeface="Lato"/>
                <a:ea typeface="Lato"/>
                <a:cs typeface="Lato"/>
                <a:sym typeface="Lato"/>
              </a:rPr>
              <a:t>designing inclusively lets us reach a much broader audience</a:t>
            </a:r>
            <a:endParaRPr sz="1800">
              <a:solidFill>
                <a:schemeClr val="dk1"/>
              </a:solidFill>
              <a:latin typeface="Lato"/>
              <a:ea typeface="Lato"/>
              <a:cs typeface="Lato"/>
              <a:sym typeface="Lato"/>
            </a:endParaRPr>
          </a:p>
          <a:p>
            <a:pPr indent="-342900" lvl="0" marL="749300" rtl="0" algn="l">
              <a:spcBef>
                <a:spcPts val="0"/>
              </a:spcBef>
              <a:spcAft>
                <a:spcPts val="0"/>
              </a:spcAft>
              <a:buClr>
                <a:schemeClr val="dk1"/>
              </a:buClr>
              <a:buSzPts val="1800"/>
              <a:buFont typeface="Lato"/>
              <a:buChar char="●"/>
            </a:pPr>
            <a:r>
              <a:rPr lang="fr-CA" sz="1800">
                <a:solidFill>
                  <a:schemeClr val="dk1"/>
                </a:solidFill>
                <a:latin typeface="Lato"/>
                <a:ea typeface="Lato"/>
                <a:cs typeface="Lato"/>
                <a:sym typeface="Lato"/>
              </a:rPr>
              <a:t>disability can happen at any time, and does not have to be permanent </a:t>
            </a:r>
            <a:endParaRPr sz="1800">
              <a:solidFill>
                <a:schemeClr val="dk1"/>
              </a:solidFill>
              <a:latin typeface="Lato"/>
              <a:ea typeface="Lato"/>
              <a:cs typeface="Lato"/>
              <a:sym typeface="Lato"/>
            </a:endParaRPr>
          </a:p>
          <a:p>
            <a:pPr indent="-342900" lvl="0" marL="749300" rtl="0" algn="l">
              <a:spcBef>
                <a:spcPts val="0"/>
              </a:spcBef>
              <a:spcAft>
                <a:spcPts val="0"/>
              </a:spcAft>
              <a:buClr>
                <a:schemeClr val="dk1"/>
              </a:buClr>
              <a:buSzPts val="1800"/>
              <a:buFont typeface="Lato"/>
              <a:buChar char="●"/>
            </a:pPr>
            <a:r>
              <a:rPr lang="fr-CA" sz="1800">
                <a:solidFill>
                  <a:schemeClr val="dk1"/>
                </a:solidFill>
                <a:latin typeface="Lato"/>
                <a:ea typeface="Lato"/>
                <a:cs typeface="Lato"/>
                <a:sym typeface="Lato"/>
              </a:rPr>
              <a:t>most of us benefit from inclusive design</a:t>
            </a:r>
            <a:endParaRPr sz="1800">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114"/>
          <p:cNvSpPr txBox="1"/>
          <p:nvPr>
            <p:ph type="title"/>
          </p:nvPr>
        </p:nvSpPr>
        <p:spPr>
          <a:xfrm>
            <a:off x="1660500" y="1558550"/>
            <a:ext cx="71655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fr-CA" sz="1800">
                <a:solidFill>
                  <a:schemeClr val="dk1"/>
                </a:solidFill>
              </a:rPr>
              <a:t>We need designers who have experienced barriers. What we want to produce is not a uniform set of individuals with specific competencies, but a group of individuals that can work as a team, that each can contribute a diverse perspective.</a:t>
            </a:r>
            <a:endParaRPr b="0" sz="1800">
              <a:solidFill>
                <a:schemeClr val="dk1"/>
              </a:solidFill>
            </a:endParaRPr>
          </a:p>
          <a:p>
            <a:pPr indent="0" lvl="0" marL="0" rtl="0" algn="l">
              <a:spcBef>
                <a:spcPts val="0"/>
              </a:spcBef>
              <a:spcAft>
                <a:spcPts val="0"/>
              </a:spcAft>
              <a:buClr>
                <a:schemeClr val="dk1"/>
              </a:buClr>
              <a:buSzPts val="1100"/>
              <a:buFont typeface="Arial"/>
              <a:buNone/>
            </a:pPr>
            <a:br>
              <a:rPr b="0" lang="fr-CA" sz="1800">
                <a:solidFill>
                  <a:schemeClr val="dk1"/>
                </a:solidFill>
              </a:rPr>
            </a:br>
            <a:r>
              <a:rPr b="0" lang="fr-CA" sz="1800">
                <a:solidFill>
                  <a:schemeClr val="dk1"/>
                </a:solidFill>
              </a:rPr>
              <a:t>Inclusive design doesn’t mean you’re designing one thing for all people. You’re designing a diversity of ways to participate so that everyone has a sense of belonging. - </a:t>
            </a:r>
            <a:r>
              <a:rPr b="0" i="1" lang="fr-CA" sz="1800">
                <a:solidFill>
                  <a:schemeClr val="dk1"/>
                </a:solidFill>
              </a:rPr>
              <a:t>Susan Goltsman</a:t>
            </a:r>
            <a:endParaRPr i="1"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pic>
        <p:nvPicPr>
          <p:cNvPr id="606" name="Google Shape;606;p115"/>
          <p:cNvPicPr preferRelativeResize="0"/>
          <p:nvPr/>
        </p:nvPicPr>
        <p:blipFill>
          <a:blip r:embed="rId3">
            <a:alphaModFix/>
          </a:blip>
          <a:stretch>
            <a:fillRect/>
          </a:stretch>
        </p:blipFill>
        <p:spPr>
          <a:xfrm>
            <a:off x="486314" y="0"/>
            <a:ext cx="8171373" cy="51435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10" name="Shape 610"/>
        <p:cNvGrpSpPr/>
        <p:nvPr/>
      </p:nvGrpSpPr>
      <p:grpSpPr>
        <a:xfrm>
          <a:off x="0" y="0"/>
          <a:ext cx="0" cy="0"/>
          <a:chOff x="0" y="0"/>
          <a:chExt cx="0" cy="0"/>
        </a:xfrm>
      </p:grpSpPr>
      <p:sp>
        <p:nvSpPr>
          <p:cNvPr id="611" name="Google Shape;611;p116"/>
          <p:cNvSpPr txBox="1"/>
          <p:nvPr>
            <p:ph type="title"/>
          </p:nvPr>
        </p:nvSpPr>
        <p:spPr>
          <a:xfrm>
            <a:off x="378250" y="209950"/>
            <a:ext cx="7691700" cy="4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latin typeface="Lato"/>
                <a:ea typeface="Lato"/>
                <a:cs typeface="Lato"/>
                <a:sym typeface="Lato"/>
              </a:rPr>
              <a:t>No two people with the same disability are alike		</a:t>
            </a:r>
            <a:endParaRPr>
              <a:latin typeface="Lato"/>
              <a:ea typeface="Lato"/>
              <a:cs typeface="Lato"/>
              <a:sym typeface="Lato"/>
            </a:endParaRPr>
          </a:p>
        </p:txBody>
      </p:sp>
      <p:sp>
        <p:nvSpPr>
          <p:cNvPr id="612" name="Google Shape;612;p116"/>
          <p:cNvSpPr txBox="1"/>
          <p:nvPr>
            <p:ph idx="1" type="subTitle"/>
          </p:nvPr>
        </p:nvSpPr>
        <p:spPr>
          <a:xfrm>
            <a:off x="504225" y="1506814"/>
            <a:ext cx="5801100" cy="3239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fr-CA" sz="2400">
                <a:latin typeface="Lato"/>
                <a:ea typeface="Lato"/>
                <a:cs typeface="Lato"/>
                <a:sym typeface="Lato"/>
              </a:rPr>
              <a:t>Blind since birth</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fr-CA" sz="2400">
                <a:latin typeface="Lato"/>
                <a:ea typeface="Lato"/>
                <a:cs typeface="Lato"/>
                <a:sym typeface="Lato"/>
              </a:rPr>
              <a:t>Blind later in life</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fr-CA" sz="2400">
                <a:latin typeface="Lato"/>
                <a:ea typeface="Lato"/>
                <a:cs typeface="Lato"/>
                <a:sym typeface="Lato"/>
              </a:rPr>
              <a:t>Vision loss</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fr-CA" sz="2400">
                <a:latin typeface="Lato"/>
                <a:ea typeface="Lato"/>
                <a:cs typeface="Lato"/>
                <a:sym typeface="Lato"/>
              </a:rPr>
              <a:t>Eye fatigue from over </a:t>
            </a:r>
            <a:br>
              <a:rPr lang="fr-CA" sz="2400">
                <a:latin typeface="Lato"/>
                <a:ea typeface="Lato"/>
                <a:cs typeface="Lato"/>
                <a:sym typeface="Lato"/>
              </a:rPr>
            </a:br>
            <a:r>
              <a:rPr lang="fr-CA" sz="2400">
                <a:latin typeface="Lato"/>
                <a:ea typeface="Lato"/>
                <a:cs typeface="Lato"/>
                <a:sym typeface="Lato"/>
              </a:rPr>
              <a:t>stimulation</a:t>
            </a:r>
            <a:endParaRPr sz="2400">
              <a:latin typeface="Lato"/>
              <a:ea typeface="Lato"/>
              <a:cs typeface="Lato"/>
              <a:sym typeface="Lato"/>
            </a:endParaRPr>
          </a:p>
        </p:txBody>
      </p:sp>
      <p:sp>
        <p:nvSpPr>
          <p:cNvPr id="613" name="Google Shape;613;p116"/>
          <p:cNvSpPr txBox="1"/>
          <p:nvPr>
            <p:ph idx="1"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fr-CA" sz="2400">
                <a:latin typeface="Lato"/>
                <a:ea typeface="Lato"/>
                <a:cs typeface="Lato"/>
                <a:sym typeface="Lato"/>
              </a:rPr>
              <a:t>Deafened since birth</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fr-CA" sz="2400">
                <a:latin typeface="Lato"/>
                <a:ea typeface="Lato"/>
                <a:cs typeface="Lato"/>
                <a:sym typeface="Lato"/>
              </a:rPr>
              <a:t>Partial hearing loss</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fr-CA" sz="2400">
                <a:latin typeface="Lato"/>
                <a:ea typeface="Lato"/>
                <a:cs typeface="Lato"/>
                <a:sym typeface="Lato"/>
              </a:rPr>
              <a:t>Hearloss later in life</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fr-CA" sz="2400">
                <a:latin typeface="Lato"/>
                <a:ea typeface="Lato"/>
                <a:cs typeface="Lato"/>
                <a:sym typeface="Lato"/>
              </a:rPr>
              <a:t>Listening in a crowded room</a:t>
            </a:r>
            <a:endParaRPr sz="2400">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117"/>
          <p:cNvSpPr txBox="1"/>
          <p:nvPr>
            <p:ph type="title"/>
          </p:nvPr>
        </p:nvSpPr>
        <p:spPr>
          <a:xfrm>
            <a:off x="1680800" y="1228950"/>
            <a:ext cx="7196100" cy="1314900"/>
          </a:xfrm>
          <a:prstGeom prst="rect">
            <a:avLst/>
          </a:prstGeom>
        </p:spPr>
        <p:txBody>
          <a:bodyPr anchorCtr="0" anchor="t" bIns="91425" lIns="91425" spcFirstLastPara="1" rIns="91425" wrap="square" tIns="91425">
            <a:noAutofit/>
          </a:bodyPr>
          <a:lstStyle/>
          <a:p>
            <a:pPr indent="0" lvl="0" marL="0" rtl="0" algn="l">
              <a:spcBef>
                <a:spcPts val="2200"/>
              </a:spcBef>
              <a:spcAft>
                <a:spcPts val="0"/>
              </a:spcAft>
              <a:buClr>
                <a:schemeClr val="dk1"/>
              </a:buClr>
              <a:buSzPts val="1100"/>
              <a:buFont typeface="Arial"/>
              <a:buNone/>
            </a:pPr>
            <a:r>
              <a:rPr b="0" i="1" lang="fr-CA" sz="1800">
                <a:solidFill>
                  <a:schemeClr val="dk1"/>
                </a:solidFill>
              </a:rPr>
              <a:t>Inclusive design has a strong </a:t>
            </a:r>
            <a:r>
              <a:rPr i="1" lang="fr-CA" sz="1800">
                <a:solidFill>
                  <a:schemeClr val="dk1"/>
                </a:solidFill>
              </a:rPr>
              <a:t>heritage in accessibility</a:t>
            </a:r>
            <a:r>
              <a:rPr b="0" i="1" lang="fr-CA" sz="1800">
                <a:solidFill>
                  <a:schemeClr val="dk1"/>
                </a:solidFill>
              </a:rPr>
              <a:t>. We define inclusive design as a set of practices that can be applied to any existing design process. Inclusive is how we design. It’s our tools and methods. In comparison, accessibility offer ways to improve access to what is already designed.</a:t>
            </a:r>
            <a:endParaRPr b="0" i="1" sz="1800">
              <a:solidFill>
                <a:schemeClr val="dk1"/>
              </a:solidFill>
            </a:endParaRPr>
          </a:p>
          <a:p>
            <a:pPr indent="0" lvl="0" marL="0" rtl="0" algn="l">
              <a:spcBef>
                <a:spcPts val="0"/>
              </a:spcBef>
              <a:spcAft>
                <a:spcPts val="0"/>
              </a:spcAft>
              <a:buClr>
                <a:schemeClr val="dk1"/>
              </a:buClr>
              <a:buSzPts val="1100"/>
              <a:buFont typeface="Arial"/>
              <a:buNone/>
            </a:pPr>
            <a:r>
              <a:rPr b="0" i="1" lang="fr-CA" sz="1800">
                <a:solidFill>
                  <a:schemeClr val="dk1"/>
                </a:solidFill>
              </a:rPr>
              <a:t>A curb cut is still a curb. The cut makes the curb more accessible. Inclusive design gives us ways to design for ever-changing human motivations and needs. And design systems that can adapt </a:t>
            </a:r>
            <a:r>
              <a:rPr i="1" lang="fr-CA" sz="1800">
                <a:solidFill>
                  <a:schemeClr val="dk1"/>
                </a:solidFill>
              </a:rPr>
              <a:t>to fit those diverse needs</a:t>
            </a:r>
            <a:r>
              <a:rPr b="0" i="1" lang="fr-CA" sz="1800">
                <a:solidFill>
                  <a:schemeClr val="dk1"/>
                </a:solidFill>
              </a:rPr>
              <a:t>.</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118"/>
          <p:cNvSpPr txBox="1"/>
          <p:nvPr>
            <p:ph type="title"/>
          </p:nvPr>
        </p:nvSpPr>
        <p:spPr>
          <a:xfrm>
            <a:off x="1660500" y="2289900"/>
            <a:ext cx="6080100" cy="56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Video - Elise Roy - When we design for Disability, everyone benefits (Design thinking)</a:t>
            </a:r>
            <a:endParaRPr b="1" i="0" sz="2800" u="none" cap="none" strike="noStrike">
              <a:solidFill>
                <a:srgbClr val="000000"/>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74"/>
          <p:cNvSpPr txBox="1"/>
          <p:nvPr>
            <p:ph type="title"/>
          </p:nvPr>
        </p:nvSpPr>
        <p:spPr>
          <a:xfrm>
            <a:off x="1660500" y="1698625"/>
            <a:ext cx="60597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Activity 1: Think about a time when you or someone you know was directly impacted by accessibility, inclusion or exclusion. </a:t>
            </a:r>
            <a:endParaRPr b="1" i="0" sz="2800" u="none" cap="none" strike="noStrike">
              <a:solidFill>
                <a:srgbClr val="000000"/>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119"/>
          <p:cNvSpPr txBox="1"/>
          <p:nvPr>
            <p:ph type="title"/>
          </p:nvPr>
        </p:nvSpPr>
        <p:spPr>
          <a:xfrm>
            <a:off x="378250" y="209950"/>
            <a:ext cx="7691700" cy="4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sz="2800">
                <a:solidFill>
                  <a:schemeClr val="dk1"/>
                </a:solidFill>
              </a:rPr>
              <a:t>How can we resolve a mismatch?		</a:t>
            </a:r>
            <a:endParaRPr sz="2800">
              <a:solidFill>
                <a:schemeClr val="dk1"/>
              </a:solidFill>
            </a:endParaRPr>
          </a:p>
          <a:p>
            <a:pPr indent="0" lvl="0" marL="0" rtl="0" algn="l">
              <a:spcBef>
                <a:spcPts val="0"/>
              </a:spcBef>
              <a:spcAft>
                <a:spcPts val="0"/>
              </a:spcAft>
              <a:buNone/>
            </a:pPr>
            <a:r>
              <a:t/>
            </a:r>
            <a:endParaRPr/>
          </a:p>
        </p:txBody>
      </p:sp>
      <p:pic>
        <p:nvPicPr>
          <p:cNvPr id="629" name="Google Shape;629;p119"/>
          <p:cNvPicPr preferRelativeResize="0"/>
          <p:nvPr/>
        </p:nvPicPr>
        <p:blipFill>
          <a:blip r:embed="rId3">
            <a:alphaModFix/>
          </a:blip>
          <a:stretch>
            <a:fillRect/>
          </a:stretch>
        </p:blipFill>
        <p:spPr>
          <a:xfrm>
            <a:off x="13250" y="1148196"/>
            <a:ext cx="9144001" cy="352600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120"/>
          <p:cNvSpPr txBox="1"/>
          <p:nvPr>
            <p:ph type="title"/>
          </p:nvPr>
        </p:nvSpPr>
        <p:spPr>
          <a:xfrm>
            <a:off x="378250" y="209950"/>
            <a:ext cx="7691700" cy="4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Examples of good inclusive design</a:t>
            </a:r>
            <a:endParaRPr/>
          </a:p>
        </p:txBody>
      </p:sp>
      <p:pic>
        <p:nvPicPr>
          <p:cNvPr id="635" name="Google Shape;635;p120"/>
          <p:cNvPicPr preferRelativeResize="0"/>
          <p:nvPr/>
        </p:nvPicPr>
        <p:blipFill>
          <a:blip r:embed="rId3">
            <a:alphaModFix/>
          </a:blip>
          <a:stretch>
            <a:fillRect/>
          </a:stretch>
        </p:blipFill>
        <p:spPr>
          <a:xfrm>
            <a:off x="3" y="1284350"/>
            <a:ext cx="5494423" cy="3416400"/>
          </a:xfrm>
          <a:prstGeom prst="rect">
            <a:avLst/>
          </a:prstGeom>
          <a:noFill/>
          <a:ln>
            <a:noFill/>
          </a:ln>
        </p:spPr>
      </p:pic>
      <p:pic>
        <p:nvPicPr>
          <p:cNvPr id="636" name="Google Shape;636;p120"/>
          <p:cNvPicPr preferRelativeResize="0"/>
          <p:nvPr/>
        </p:nvPicPr>
        <p:blipFill>
          <a:blip r:embed="rId4">
            <a:alphaModFix/>
          </a:blip>
          <a:stretch>
            <a:fillRect/>
          </a:stretch>
        </p:blipFill>
        <p:spPr>
          <a:xfrm>
            <a:off x="5106425" y="1284350"/>
            <a:ext cx="4037564" cy="34164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121"/>
          <p:cNvSpPr txBox="1"/>
          <p:nvPr>
            <p:ph type="title"/>
          </p:nvPr>
        </p:nvSpPr>
        <p:spPr>
          <a:xfrm>
            <a:off x="378250" y="209950"/>
            <a:ext cx="7691700" cy="4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An example of ‘bad’ inclusive design</a:t>
            </a:r>
            <a:endParaRPr/>
          </a:p>
        </p:txBody>
      </p:sp>
      <p:pic>
        <p:nvPicPr>
          <p:cNvPr id="642" name="Google Shape;642;p121"/>
          <p:cNvPicPr preferRelativeResize="0"/>
          <p:nvPr/>
        </p:nvPicPr>
        <p:blipFill>
          <a:blip r:embed="rId3">
            <a:alphaModFix/>
          </a:blip>
          <a:stretch>
            <a:fillRect/>
          </a:stretch>
        </p:blipFill>
        <p:spPr>
          <a:xfrm>
            <a:off x="685800" y="1297981"/>
            <a:ext cx="7815995" cy="38455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46" name="Shape 646"/>
        <p:cNvGrpSpPr/>
        <p:nvPr/>
      </p:nvGrpSpPr>
      <p:grpSpPr>
        <a:xfrm>
          <a:off x="0" y="0"/>
          <a:ext cx="0" cy="0"/>
          <a:chOff x="0" y="0"/>
          <a:chExt cx="0" cy="0"/>
        </a:xfrm>
      </p:grpSpPr>
      <p:sp>
        <p:nvSpPr>
          <p:cNvPr id="647" name="Google Shape;647;p122"/>
          <p:cNvSpPr txBox="1"/>
          <p:nvPr>
            <p:ph type="title"/>
          </p:nvPr>
        </p:nvSpPr>
        <p:spPr>
          <a:xfrm>
            <a:off x="378250" y="209950"/>
            <a:ext cx="8507400" cy="4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sz="2700">
                <a:solidFill>
                  <a:srgbClr val="FFFFFF"/>
                </a:solidFill>
              </a:rPr>
              <a:t>Example of Inclusive Design &amp; Accessibility in the GC </a:t>
            </a:r>
            <a:endParaRPr sz="2700">
              <a:solidFill>
                <a:srgbClr val="FFFFFF"/>
              </a:solidFill>
            </a:endParaRPr>
          </a:p>
        </p:txBody>
      </p:sp>
      <p:sp>
        <p:nvSpPr>
          <p:cNvPr id="648" name="Google Shape;648;p122"/>
          <p:cNvSpPr txBox="1"/>
          <p:nvPr/>
        </p:nvSpPr>
        <p:spPr>
          <a:xfrm>
            <a:off x="4057500" y="1555950"/>
            <a:ext cx="4828200" cy="3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49" name="Google Shape;649;p122"/>
          <p:cNvPicPr preferRelativeResize="0"/>
          <p:nvPr/>
        </p:nvPicPr>
        <p:blipFill>
          <a:blip r:embed="rId3">
            <a:alphaModFix/>
          </a:blip>
          <a:stretch>
            <a:fillRect/>
          </a:stretch>
        </p:blipFill>
        <p:spPr>
          <a:xfrm>
            <a:off x="3541700" y="1278275"/>
            <a:ext cx="5602303" cy="3865224"/>
          </a:xfrm>
          <a:prstGeom prst="rect">
            <a:avLst/>
          </a:prstGeom>
          <a:noFill/>
          <a:ln>
            <a:noFill/>
          </a:ln>
        </p:spPr>
      </p:pic>
      <p:sp>
        <p:nvSpPr>
          <p:cNvPr id="650" name="Google Shape;650;p122"/>
          <p:cNvSpPr txBox="1"/>
          <p:nvPr/>
        </p:nvSpPr>
        <p:spPr>
          <a:xfrm>
            <a:off x="103150" y="1427000"/>
            <a:ext cx="3237900" cy="3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CA" sz="1800">
                <a:solidFill>
                  <a:srgbClr val="7FDBB6"/>
                </a:solidFill>
                <a:highlight>
                  <a:srgbClr val="000000"/>
                </a:highlight>
                <a:latin typeface="Lato"/>
                <a:ea typeface="Lato"/>
                <a:cs typeface="Lato"/>
                <a:sym typeface="Lato"/>
              </a:rPr>
              <a:t>I</a:t>
            </a:r>
            <a:r>
              <a:rPr b="1" lang="fr-CA" sz="1800">
                <a:solidFill>
                  <a:srgbClr val="7FDBB6"/>
                </a:solidFill>
                <a:highlight>
                  <a:srgbClr val="000000"/>
                </a:highlight>
                <a:uFill>
                  <a:noFill/>
                </a:uFill>
                <a:latin typeface="Lato"/>
                <a:ea typeface="Lato"/>
                <a:cs typeface="Lato"/>
                <a:sym typeface="Lato"/>
                <a:hlinkClick r:id="rId4"/>
              </a:rPr>
              <a:t>nclusive</a:t>
            </a:r>
            <a:r>
              <a:rPr lang="fr-CA" sz="1800">
                <a:solidFill>
                  <a:srgbClr val="7FDBB6"/>
                </a:solidFill>
                <a:highlight>
                  <a:srgbClr val="000000"/>
                </a:highlight>
                <a:latin typeface="Lato"/>
                <a:ea typeface="Lato"/>
                <a:cs typeface="Lato"/>
                <a:sym typeface="Lato"/>
              </a:rPr>
              <a:t> </a:t>
            </a:r>
            <a:r>
              <a:rPr lang="fr-CA" sz="1800">
                <a:solidFill>
                  <a:srgbClr val="FFFFFF"/>
                </a:solidFill>
                <a:highlight>
                  <a:srgbClr val="000000"/>
                </a:highlight>
                <a:latin typeface="Lato"/>
                <a:ea typeface="Lato"/>
                <a:cs typeface="Lato"/>
                <a:sym typeface="Lato"/>
              </a:rPr>
              <a:t>by design, </a:t>
            </a:r>
            <a:r>
              <a:rPr b="1" lang="fr-CA" sz="1800">
                <a:solidFill>
                  <a:srgbClr val="7FDBB6"/>
                </a:solidFill>
                <a:highlight>
                  <a:srgbClr val="000000"/>
                </a:highlight>
                <a:latin typeface="Lato"/>
                <a:ea typeface="Lato"/>
                <a:cs typeface="Lato"/>
                <a:sym typeface="Lato"/>
              </a:rPr>
              <a:t>accessible</a:t>
            </a:r>
            <a:r>
              <a:rPr lang="fr-CA" sz="1800">
                <a:solidFill>
                  <a:srgbClr val="FFFFFF"/>
                </a:solidFill>
                <a:highlight>
                  <a:srgbClr val="000000"/>
                </a:highlight>
                <a:latin typeface="Lato"/>
                <a:ea typeface="Lato"/>
                <a:cs typeface="Lato"/>
                <a:sym typeface="Lato"/>
              </a:rPr>
              <a:t> by default</a:t>
            </a:r>
            <a:br>
              <a:rPr lang="fr-CA" sz="1800">
                <a:solidFill>
                  <a:srgbClr val="FFFFFF"/>
                </a:solidFill>
                <a:highlight>
                  <a:srgbClr val="000000"/>
                </a:highlight>
                <a:latin typeface="Lato"/>
                <a:ea typeface="Lato"/>
                <a:cs typeface="Lato"/>
                <a:sym typeface="Lato"/>
              </a:rPr>
            </a:br>
            <a:endParaRPr sz="1800">
              <a:solidFill>
                <a:srgbClr val="FFFFFF"/>
              </a:solidFill>
              <a:highlight>
                <a:srgbClr val="000000"/>
              </a:highlight>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fr-CA" sz="1800">
                <a:solidFill>
                  <a:srgbClr val="FFFFFF"/>
                </a:solidFill>
                <a:highlight>
                  <a:srgbClr val="000000"/>
                </a:highlight>
                <a:latin typeface="Lato"/>
                <a:ea typeface="Lato"/>
                <a:cs typeface="Lato"/>
                <a:sym typeface="Lato"/>
              </a:rPr>
              <a:t>French translation</a:t>
            </a:r>
            <a:endParaRPr sz="1800">
              <a:solidFill>
                <a:srgbClr val="FFFFFF"/>
              </a:solidFill>
              <a:highlight>
                <a:srgbClr val="000000"/>
              </a:highlight>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fr-CA" sz="1800">
                <a:solidFill>
                  <a:srgbClr val="FFFFFF"/>
                </a:solidFill>
                <a:highlight>
                  <a:srgbClr val="000000"/>
                </a:highlight>
                <a:latin typeface="Lato"/>
                <a:ea typeface="Lato"/>
                <a:cs typeface="Lato"/>
                <a:sym typeface="Lato"/>
              </a:rPr>
              <a:t>Bilingual presentations</a:t>
            </a:r>
            <a:endParaRPr sz="1800">
              <a:solidFill>
                <a:srgbClr val="FFFFFF"/>
              </a:solidFill>
              <a:highlight>
                <a:srgbClr val="000000"/>
              </a:highlight>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fr-CA" sz="1800">
                <a:solidFill>
                  <a:srgbClr val="FFFFFF"/>
                </a:solidFill>
                <a:highlight>
                  <a:srgbClr val="000000"/>
                </a:highlight>
                <a:latin typeface="Lato"/>
                <a:ea typeface="Lato"/>
                <a:cs typeface="Lato"/>
                <a:sym typeface="Lato"/>
              </a:rPr>
              <a:t>Sign language (ASL &amp; LSQ)</a:t>
            </a:r>
            <a:endParaRPr sz="1800">
              <a:solidFill>
                <a:srgbClr val="FFFFFF"/>
              </a:solidFill>
              <a:highlight>
                <a:srgbClr val="000000"/>
              </a:highlight>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fr-CA" sz="1800">
                <a:solidFill>
                  <a:srgbClr val="FFFFFF"/>
                </a:solidFill>
                <a:highlight>
                  <a:srgbClr val="000000"/>
                </a:highlight>
                <a:latin typeface="Lato"/>
                <a:ea typeface="Lato"/>
                <a:cs typeface="Lato"/>
                <a:sym typeface="Lato"/>
              </a:rPr>
              <a:t>CART live transcription </a:t>
            </a:r>
            <a:endParaRPr sz="1800">
              <a:solidFill>
                <a:srgbClr val="FFFFFF"/>
              </a:solidFill>
              <a:highlight>
                <a:srgbClr val="000000"/>
              </a:highlight>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fr-CA" sz="1800">
                <a:solidFill>
                  <a:srgbClr val="FFFFFF"/>
                </a:solidFill>
                <a:highlight>
                  <a:srgbClr val="000000"/>
                </a:highlight>
                <a:latin typeface="Lato"/>
                <a:ea typeface="Lato"/>
                <a:cs typeface="Lato"/>
                <a:sym typeface="Lato"/>
              </a:rPr>
              <a:t>Audio Visual Equipment</a:t>
            </a:r>
            <a:endParaRPr sz="1800">
              <a:solidFill>
                <a:srgbClr val="FFFFFF"/>
              </a:solidFill>
              <a:highlight>
                <a:srgbClr val="000000"/>
              </a:highlight>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fr-CA" sz="1800">
                <a:solidFill>
                  <a:srgbClr val="FFFFFF"/>
                </a:solidFill>
                <a:highlight>
                  <a:srgbClr val="000000"/>
                </a:highlight>
                <a:latin typeface="Lato"/>
                <a:ea typeface="Lato"/>
                <a:cs typeface="Lato"/>
                <a:sym typeface="Lato"/>
              </a:rPr>
              <a:t>Accessible facilities including elevators, washrooms, doors, etc.</a:t>
            </a:r>
            <a:endParaRPr sz="1800">
              <a:solidFill>
                <a:srgbClr val="FFFFFF"/>
              </a:solidFill>
              <a:highlight>
                <a:srgbClr val="000000"/>
              </a:highlight>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12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CA"/>
              <a:t>Practical Considerations</a:t>
            </a:r>
            <a:endParaRPr/>
          </a:p>
        </p:txBody>
      </p:sp>
      <p:sp>
        <p:nvSpPr>
          <p:cNvPr id="656" name="Google Shape;656;p123"/>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Lato"/>
              <a:ea typeface="Lato"/>
              <a:cs typeface="Lato"/>
              <a:sym typeface="Lato"/>
            </a:endParaRPr>
          </a:p>
          <a:p>
            <a:pPr indent="0" lvl="0" marL="0" rtl="0" algn="l">
              <a:spcBef>
                <a:spcPts val="0"/>
              </a:spcBef>
              <a:spcAft>
                <a:spcPts val="0"/>
              </a:spcAft>
              <a:buNone/>
            </a:pPr>
            <a:r>
              <a:rPr lang="fr-CA" sz="1800">
                <a:solidFill>
                  <a:schemeClr val="dk1"/>
                </a:solidFill>
                <a:latin typeface="Lato"/>
                <a:ea typeface="Lato"/>
                <a:cs typeface="Lato"/>
                <a:sym typeface="Lato"/>
              </a:rPr>
              <a:t>Best practices for building inclusive services and experiences that consider diverse needs.</a:t>
            </a:r>
            <a:endParaRPr sz="1800">
              <a:solidFill>
                <a:schemeClr val="dk1"/>
              </a:solidFill>
              <a:latin typeface="Lato"/>
              <a:ea typeface="Lato"/>
              <a:cs typeface="Lato"/>
              <a:sym typeface="Lato"/>
            </a:endParaRPr>
          </a:p>
          <a:p>
            <a:pPr indent="0" lvl="0" marL="457200" rtl="0" algn="l">
              <a:spcBef>
                <a:spcPts val="0"/>
              </a:spcBef>
              <a:spcAft>
                <a:spcPts val="0"/>
              </a:spcAft>
              <a:buNone/>
            </a:pPr>
            <a:r>
              <a:t/>
            </a:r>
            <a:endParaRPr/>
          </a:p>
        </p:txBody>
      </p:sp>
      <p:sp>
        <p:nvSpPr>
          <p:cNvPr id="657" name="Google Shape;657;p12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61950" lvl="0" marL="457200" rtl="0" algn="l">
              <a:spcBef>
                <a:spcPts val="0"/>
              </a:spcBef>
              <a:spcAft>
                <a:spcPts val="0"/>
              </a:spcAft>
              <a:buSzPts val="2100"/>
              <a:buAutoNum type="arabicPeriod"/>
            </a:pPr>
            <a:r>
              <a:rPr lang="fr-CA" sz="2100">
                <a:solidFill>
                  <a:schemeClr val="dk1"/>
                </a:solidFill>
              </a:rPr>
              <a:t>Recognize bias</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Do design research</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Follow ethical practices</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Actively listen</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Test with users</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Consider diverse needs</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Build inclusive personas</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Conduct cognitive walkthroughs</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Offer different ways to engage</a:t>
            </a:r>
            <a:endParaRPr sz="21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1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CA"/>
              <a:t>Considerations</a:t>
            </a:r>
            <a:endParaRPr/>
          </a:p>
        </p:txBody>
      </p:sp>
      <p:sp>
        <p:nvSpPr>
          <p:cNvPr id="663" name="Google Shape;663;p124"/>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CA"/>
              <a:t>to get inclusive design ‘right’</a:t>
            </a:r>
            <a:endParaRPr/>
          </a:p>
        </p:txBody>
      </p:sp>
      <p:sp>
        <p:nvSpPr>
          <p:cNvPr id="664" name="Google Shape;664;p12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Lato"/>
              <a:buAutoNum type="arabicPeriod"/>
            </a:pPr>
            <a:r>
              <a:rPr lang="fr-CA" sz="1800">
                <a:latin typeface="Lato"/>
                <a:ea typeface="Lato"/>
                <a:cs typeface="Lato"/>
                <a:sym typeface="Lato"/>
              </a:rPr>
              <a:t>Oriented</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fr-CA" sz="1800">
                <a:latin typeface="Lato"/>
                <a:ea typeface="Lato"/>
                <a:cs typeface="Lato"/>
                <a:sym typeface="Lato"/>
              </a:rPr>
              <a:t>Scope</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fr-CA" sz="1800">
                <a:latin typeface="Lato"/>
                <a:ea typeface="Lato"/>
                <a:cs typeface="Lato"/>
                <a:sym typeface="Lato"/>
              </a:rPr>
              <a:t>Iterate</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fr-CA" sz="1800">
                <a:latin typeface="Lato"/>
                <a:ea typeface="Lato"/>
                <a:cs typeface="Lato"/>
                <a:sym typeface="Lato"/>
              </a:rPr>
              <a:t>Ideate</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fr-CA" sz="1800">
                <a:latin typeface="Lato"/>
                <a:ea typeface="Lato"/>
                <a:cs typeface="Lato"/>
                <a:sym typeface="Lato"/>
              </a:rPr>
              <a:t>Optimize </a:t>
            </a:r>
            <a:endParaRPr sz="1800">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125"/>
          <p:cNvSpPr txBox="1"/>
          <p:nvPr>
            <p:ph type="title"/>
          </p:nvPr>
        </p:nvSpPr>
        <p:spPr>
          <a:xfrm>
            <a:off x="1660500" y="2289900"/>
            <a:ext cx="6080100" cy="56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Activity 2: Inclusive Design Toolkit </a:t>
            </a:r>
            <a:endParaRPr b="1" i="0" sz="2800" u="none" cap="none" strike="noStrike">
              <a:solidFill>
                <a:srgbClr val="000000"/>
              </a:solidFill>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126"/>
          <p:cNvSpPr txBox="1"/>
          <p:nvPr>
            <p:ph type="title"/>
          </p:nvPr>
        </p:nvSpPr>
        <p:spPr>
          <a:xfrm>
            <a:off x="1660500" y="2289900"/>
            <a:ext cx="6080100" cy="56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What is Accessibility</a:t>
            </a:r>
            <a:endParaRPr b="1" i="0" sz="2800" u="none" cap="none" strike="noStrike">
              <a:solidFill>
                <a:srgbClr val="000000"/>
              </a:solidFill>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Google Shape;679;p127"/>
          <p:cNvSpPr txBox="1"/>
          <p:nvPr>
            <p:ph type="title"/>
          </p:nvPr>
        </p:nvSpPr>
        <p:spPr>
          <a:xfrm>
            <a:off x="1660500" y="1393829"/>
            <a:ext cx="50610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Accessibility</a:t>
            </a:r>
            <a:endParaRPr b="1" i="0" sz="2800" u="none" cap="none" strike="noStrike">
              <a:solidFill>
                <a:srgbClr val="000000"/>
              </a:solidFill>
              <a:latin typeface="Lato"/>
              <a:ea typeface="Lato"/>
              <a:cs typeface="Lato"/>
              <a:sym typeface="Lato"/>
            </a:endParaRPr>
          </a:p>
        </p:txBody>
      </p:sp>
      <p:sp>
        <p:nvSpPr>
          <p:cNvPr id="680" name="Google Shape;680;p127"/>
          <p:cNvSpPr txBox="1"/>
          <p:nvPr>
            <p:ph idx="1" type="subTitle"/>
          </p:nvPr>
        </p:nvSpPr>
        <p:spPr>
          <a:xfrm>
            <a:off x="1671000" y="2041900"/>
            <a:ext cx="5542200" cy="12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sz="1800">
                <a:solidFill>
                  <a:srgbClr val="292A2C"/>
                </a:solidFill>
                <a:highlight>
                  <a:srgbClr val="FFFFFF"/>
                </a:highlight>
                <a:latin typeface="Arial"/>
                <a:ea typeface="Arial"/>
                <a:cs typeface="Arial"/>
                <a:sym typeface="Arial"/>
              </a:rPr>
              <a:t>Accessibility is about ensuring that the things we design, whether they are products, services, devices or environments are accessible by people regardless of disability.</a:t>
            </a:r>
            <a:endParaRPr sz="1800">
              <a:solidFill>
                <a:schemeClr val="dk1"/>
              </a:solidFill>
              <a:latin typeface="Arial"/>
              <a:ea typeface="Arial"/>
              <a:cs typeface="Arial"/>
              <a:sym typeface="Arial"/>
            </a:endParaRPr>
          </a:p>
          <a:p>
            <a:pPr indent="0" lvl="0" marL="0" marR="0" rtl="0" algn="l">
              <a:lnSpc>
                <a:spcPct val="100000"/>
              </a:lnSpc>
              <a:spcBef>
                <a:spcPts val="110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128"/>
          <p:cNvSpPr txBox="1"/>
          <p:nvPr>
            <p:ph type="title"/>
          </p:nvPr>
        </p:nvSpPr>
        <p:spPr>
          <a:xfrm>
            <a:off x="1660500" y="1558550"/>
            <a:ext cx="60903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1100"/>
              </a:spcAft>
              <a:buClr>
                <a:schemeClr val="dk1"/>
              </a:buClr>
              <a:buSzPts val="1100"/>
              <a:buFont typeface="Arial"/>
              <a:buNone/>
            </a:pPr>
            <a:r>
              <a:rPr b="0" lang="fr-CA" sz="1800">
                <a:solidFill>
                  <a:srgbClr val="292A2C"/>
                </a:solidFill>
                <a:highlight>
                  <a:schemeClr val="lt1"/>
                </a:highlight>
                <a:latin typeface="Arial"/>
                <a:ea typeface="Arial"/>
                <a:cs typeface="Arial"/>
                <a:sym typeface="Arial"/>
              </a:rPr>
              <a:t>"Accessibility is an attribute, while inclusive design is a method. And while practising inclusive design should make your products more accessible, it's not a process for meeting all accessibility standards. Ideally, accessibility and inclusive design work together to make experiences that are not only compliant with standards but truly usable and open to all.”</a:t>
            </a:r>
            <a:br>
              <a:rPr b="0" lang="fr-CA" sz="1800">
                <a:solidFill>
                  <a:srgbClr val="292A2C"/>
                </a:solidFill>
                <a:highlight>
                  <a:schemeClr val="lt1"/>
                </a:highlight>
                <a:latin typeface="Arial"/>
                <a:ea typeface="Arial"/>
                <a:cs typeface="Arial"/>
                <a:sym typeface="Arial"/>
              </a:rPr>
            </a:br>
            <a:br>
              <a:rPr b="0" lang="fr-CA" sz="1800">
                <a:solidFill>
                  <a:srgbClr val="292A2C"/>
                </a:solidFill>
                <a:highlight>
                  <a:schemeClr val="lt1"/>
                </a:highlight>
                <a:latin typeface="Arial"/>
                <a:ea typeface="Arial"/>
                <a:cs typeface="Arial"/>
                <a:sym typeface="Arial"/>
              </a:rPr>
            </a:br>
            <a:r>
              <a:rPr b="0" lang="fr-CA" sz="1800">
                <a:solidFill>
                  <a:srgbClr val="292A2C"/>
                </a:solidFill>
                <a:highlight>
                  <a:schemeClr val="lt1"/>
                </a:highlight>
                <a:latin typeface="Arial"/>
                <a:ea typeface="Arial"/>
                <a:cs typeface="Arial"/>
                <a:sym typeface="Arial"/>
              </a:rPr>
              <a:t>- Microsoft Inclusive Design Toolkit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75"/>
          <p:cNvSpPr txBox="1"/>
          <p:nvPr>
            <p:ph type="title"/>
          </p:nvPr>
        </p:nvSpPr>
        <p:spPr>
          <a:xfrm>
            <a:off x="1660500" y="2289900"/>
            <a:ext cx="6080100" cy="56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What is Inclusive Design?</a:t>
            </a:r>
            <a:endParaRPr b="1" i="0" sz="2800" u="none" cap="none" strike="noStrike">
              <a:solidFill>
                <a:srgbClr val="000000"/>
              </a:solidFill>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129"/>
          <p:cNvSpPr txBox="1"/>
          <p:nvPr>
            <p:ph type="title"/>
          </p:nvPr>
        </p:nvSpPr>
        <p:spPr>
          <a:xfrm>
            <a:off x="1262100" y="1596400"/>
            <a:ext cx="6619800" cy="6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CA">
                <a:solidFill>
                  <a:schemeClr val="lt1"/>
                </a:solidFill>
              </a:rPr>
              <a:t>Accessibility is Everyone’s Responsibility</a:t>
            </a:r>
            <a:endParaRPr>
              <a:solidFill>
                <a:schemeClr val="lt1"/>
              </a:solidFill>
            </a:endParaRPr>
          </a:p>
          <a:p>
            <a:pPr indent="0" lvl="0" marL="0" marR="0" rtl="0" algn="ctr">
              <a:lnSpc>
                <a:spcPct val="100000"/>
              </a:lnSpc>
              <a:spcBef>
                <a:spcPts val="0"/>
              </a:spcBef>
              <a:spcAft>
                <a:spcPts val="0"/>
              </a:spcAft>
              <a:buClr>
                <a:schemeClr val="dk1"/>
              </a:buClr>
              <a:buSzPts val="1100"/>
              <a:buFont typeface="Arial"/>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BFFFF">
            <a:alpha val="35770"/>
          </a:srgbClr>
        </a:solidFill>
      </p:bgPr>
    </p:bg>
    <p:spTree>
      <p:nvGrpSpPr>
        <p:cNvPr id="694" name="Shape 694"/>
        <p:cNvGrpSpPr/>
        <p:nvPr/>
      </p:nvGrpSpPr>
      <p:grpSpPr>
        <a:xfrm>
          <a:off x="0" y="0"/>
          <a:ext cx="0" cy="0"/>
          <a:chOff x="0" y="0"/>
          <a:chExt cx="0" cy="0"/>
        </a:xfrm>
      </p:grpSpPr>
      <p:pic>
        <p:nvPicPr>
          <p:cNvPr id="695" name="Google Shape;695;p130"/>
          <p:cNvPicPr preferRelativeResize="0"/>
          <p:nvPr/>
        </p:nvPicPr>
        <p:blipFill>
          <a:blip r:embed="rId3">
            <a:alphaModFix/>
          </a:blip>
          <a:stretch>
            <a:fillRect/>
          </a:stretch>
        </p:blipFill>
        <p:spPr>
          <a:xfrm>
            <a:off x="0" y="0"/>
            <a:ext cx="9180351" cy="5143500"/>
          </a:xfrm>
          <a:prstGeom prst="rect">
            <a:avLst/>
          </a:prstGeom>
          <a:noFill/>
          <a:ln>
            <a:noFill/>
          </a:ln>
        </p:spPr>
      </p:pic>
      <p:sp>
        <p:nvSpPr>
          <p:cNvPr id="696" name="Google Shape;696;p130"/>
          <p:cNvSpPr txBox="1"/>
          <p:nvPr>
            <p:ph type="title"/>
          </p:nvPr>
        </p:nvSpPr>
        <p:spPr>
          <a:xfrm>
            <a:off x="0" y="1147275"/>
            <a:ext cx="8016300" cy="11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4800">
              <a:solidFill>
                <a:srgbClr val="000000"/>
              </a:solidFill>
              <a:highlight>
                <a:srgbClr val="FFFFFF"/>
              </a:highlight>
              <a:latin typeface="Lato"/>
              <a:ea typeface="Lato"/>
              <a:cs typeface="Lato"/>
              <a:sym typeface="Lato"/>
            </a:endParaRPr>
          </a:p>
          <a:p>
            <a:pPr indent="0" lvl="0" marL="0" rtl="0" algn="l">
              <a:spcBef>
                <a:spcPts val="0"/>
              </a:spcBef>
              <a:spcAft>
                <a:spcPts val="0"/>
              </a:spcAft>
              <a:buNone/>
            </a:pPr>
            <a:r>
              <a:rPr lang="fr-CA" sz="3600">
                <a:solidFill>
                  <a:srgbClr val="000000"/>
                </a:solidFill>
                <a:highlight>
                  <a:srgbClr val="FFE030"/>
                </a:highlight>
                <a:latin typeface="Lato"/>
                <a:ea typeface="Lato"/>
                <a:cs typeface="Lato"/>
                <a:sym typeface="Lato"/>
              </a:rPr>
              <a:t>What </a:t>
            </a:r>
            <a:r>
              <a:rPr lang="fr-CA" sz="3600">
                <a:highlight>
                  <a:srgbClr val="FFE030"/>
                </a:highlight>
                <a:latin typeface="Lato"/>
                <a:ea typeface="Lato"/>
                <a:cs typeface="Lato"/>
                <a:sym typeface="Lato"/>
              </a:rPr>
              <a:t>can we do to ensure we are creating inclusive and accessible</a:t>
            </a:r>
            <a:r>
              <a:rPr lang="fr-CA" sz="3600">
                <a:solidFill>
                  <a:srgbClr val="000000"/>
                </a:solidFill>
                <a:highlight>
                  <a:srgbClr val="FFE030"/>
                </a:highlight>
                <a:latin typeface="Lato"/>
                <a:ea typeface="Lato"/>
                <a:cs typeface="Lato"/>
                <a:sym typeface="Lato"/>
              </a:rPr>
              <a:t> </a:t>
            </a:r>
            <a:r>
              <a:rPr lang="fr-CA" sz="3600">
                <a:highlight>
                  <a:srgbClr val="FFE030"/>
                </a:highlight>
                <a:latin typeface="Lato"/>
                <a:ea typeface="Lato"/>
                <a:cs typeface="Lato"/>
                <a:sym typeface="Lato"/>
              </a:rPr>
              <a:t>services</a:t>
            </a:r>
            <a:r>
              <a:rPr lang="fr-CA" sz="3600">
                <a:solidFill>
                  <a:srgbClr val="000000"/>
                </a:solidFill>
                <a:highlight>
                  <a:srgbClr val="FFE030"/>
                </a:highlight>
                <a:latin typeface="Lato"/>
                <a:ea typeface="Lato"/>
                <a:cs typeface="Lato"/>
                <a:sym typeface="Lato"/>
              </a:rPr>
              <a:t>?</a:t>
            </a:r>
            <a:endParaRPr sz="3600">
              <a:solidFill>
                <a:srgbClr val="000000"/>
              </a:solidFill>
              <a:highlight>
                <a:srgbClr val="FFE030"/>
              </a:highlight>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131"/>
          <p:cNvSpPr txBox="1"/>
          <p:nvPr>
            <p:ph type="title"/>
          </p:nvPr>
        </p:nvSpPr>
        <p:spPr>
          <a:xfrm>
            <a:off x="378250" y="209950"/>
            <a:ext cx="8765700" cy="4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How inclusive design and accessibility fit together</a:t>
            </a:r>
            <a:endParaRPr/>
          </a:p>
        </p:txBody>
      </p:sp>
      <p:pic>
        <p:nvPicPr>
          <p:cNvPr id="702" name="Google Shape;702;p131"/>
          <p:cNvPicPr preferRelativeResize="0"/>
          <p:nvPr/>
        </p:nvPicPr>
        <p:blipFill>
          <a:blip r:embed="rId3">
            <a:alphaModFix/>
          </a:blip>
          <a:stretch>
            <a:fillRect/>
          </a:stretch>
        </p:blipFill>
        <p:spPr>
          <a:xfrm>
            <a:off x="1166675" y="1295150"/>
            <a:ext cx="6401476" cy="38675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132"/>
          <p:cNvSpPr txBox="1"/>
          <p:nvPr>
            <p:ph type="title"/>
          </p:nvPr>
        </p:nvSpPr>
        <p:spPr>
          <a:xfrm>
            <a:off x="1505250" y="1052825"/>
            <a:ext cx="6772800" cy="193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fr-CA"/>
              <a:t>These principles are building blocks that link accessibility, inclusion and diversity.</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133"/>
          <p:cNvSpPr txBox="1"/>
          <p:nvPr>
            <p:ph type="title"/>
          </p:nvPr>
        </p:nvSpPr>
        <p:spPr>
          <a:xfrm>
            <a:off x="1660500" y="2015750"/>
            <a:ext cx="60498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Are the Government of Canada’s products and services required to be accessible?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134"/>
          <p:cNvSpPr txBox="1"/>
          <p:nvPr>
            <p:ph type="title"/>
          </p:nvPr>
        </p:nvSpPr>
        <p:spPr>
          <a:xfrm>
            <a:off x="1660500" y="1634750"/>
            <a:ext cx="63438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4500"/>
              </a:spcAft>
              <a:buClr>
                <a:schemeClr val="dk1"/>
              </a:buClr>
              <a:buSzPts val="1100"/>
              <a:buFont typeface="Arial"/>
              <a:buNone/>
            </a:pPr>
            <a:r>
              <a:rPr b="0" lang="fr-CA" sz="1800"/>
              <a:t>The Web Content Accessibility Guidelines or WCAG is a set of guidelines for making content accessible for all people, including those with disabilities. </a:t>
            </a:r>
            <a:br>
              <a:rPr b="0" lang="fr-CA" sz="1800"/>
            </a:br>
            <a:br>
              <a:rPr b="0" lang="fr-CA" sz="1800"/>
            </a:br>
            <a:r>
              <a:rPr b="0" lang="fr-CA" sz="1800"/>
              <a:t>The Government Of Canada has been required to meet WCAG 2.0 AA since 2012 after a court decision in the Donna Jodhan vs. Attorney General.</a:t>
            </a:r>
            <a:endParaRPr sz="18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135"/>
          <p:cNvSpPr txBox="1"/>
          <p:nvPr>
            <p:ph type="title"/>
          </p:nvPr>
        </p:nvSpPr>
        <p:spPr>
          <a:xfrm>
            <a:off x="1650350" y="884475"/>
            <a:ext cx="64149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fr-CA">
                <a:solidFill>
                  <a:schemeClr val="dk1"/>
                </a:solidFill>
              </a:rPr>
              <a:t>Web Content Accessibility Guidelines</a:t>
            </a:r>
            <a:endParaRPr b="0">
              <a:solidFill>
                <a:schemeClr val="dk1"/>
              </a:solidFill>
            </a:endParaRPr>
          </a:p>
          <a:p>
            <a:pPr indent="-342900" lvl="0" marL="457200" rtl="0" algn="l">
              <a:spcBef>
                <a:spcPts val="4500"/>
              </a:spcBef>
              <a:spcAft>
                <a:spcPts val="0"/>
              </a:spcAft>
              <a:buClr>
                <a:schemeClr val="dk1"/>
              </a:buClr>
              <a:buSzPts val="1800"/>
              <a:buChar char="●"/>
            </a:pPr>
            <a:r>
              <a:rPr b="0" lang="fr-CA" sz="1800">
                <a:solidFill>
                  <a:schemeClr val="dk1"/>
                </a:solidFill>
              </a:rPr>
              <a:t>Outlines best practices for making web content universally perceivable, operable, understandable, and robust.</a:t>
            </a:r>
            <a:endParaRPr b="0" sz="1800">
              <a:solidFill>
                <a:schemeClr val="dk1"/>
              </a:solidFill>
            </a:endParaRPr>
          </a:p>
          <a:p>
            <a:pPr indent="-342900" lvl="0" marL="457200" rtl="0" algn="l">
              <a:spcBef>
                <a:spcPts val="0"/>
              </a:spcBef>
              <a:spcAft>
                <a:spcPts val="0"/>
              </a:spcAft>
              <a:buClr>
                <a:schemeClr val="dk1"/>
              </a:buClr>
              <a:buSzPts val="1800"/>
              <a:buChar char="●"/>
            </a:pPr>
            <a:r>
              <a:rPr b="0" lang="fr-CA" sz="1800">
                <a:solidFill>
                  <a:schemeClr val="dk1"/>
                </a:solidFill>
              </a:rPr>
              <a:t>Defines criteria for successful inclusive web design, with ascending levels of compliance (levels A, AA, and AAA).</a:t>
            </a:r>
            <a:endParaRPr b="0" sz="1800">
              <a:solidFill>
                <a:schemeClr val="dk1"/>
              </a:solidFill>
            </a:endParaRPr>
          </a:p>
          <a:p>
            <a:pPr indent="-342900" lvl="0" marL="457200" rtl="0" algn="l">
              <a:spcBef>
                <a:spcPts val="0"/>
              </a:spcBef>
              <a:spcAft>
                <a:spcPts val="0"/>
              </a:spcAft>
              <a:buClr>
                <a:schemeClr val="dk1"/>
              </a:buClr>
              <a:buSzPts val="1800"/>
              <a:buChar char="●"/>
            </a:pPr>
            <a:r>
              <a:rPr b="0" lang="fr-CA" sz="1800">
                <a:solidFill>
                  <a:schemeClr val="dk1"/>
                </a:solidFill>
              </a:rPr>
              <a:t>Is composed and reviewed by a global community of digital experts.</a:t>
            </a:r>
            <a:endParaRPr b="0" sz="1800">
              <a:solidFill>
                <a:schemeClr val="dk1"/>
              </a:solidFill>
            </a:endParaRPr>
          </a:p>
          <a:p>
            <a:pPr indent="-342900" lvl="0" marL="457200" rtl="0" algn="l">
              <a:spcBef>
                <a:spcPts val="0"/>
              </a:spcBef>
              <a:spcAft>
                <a:spcPts val="0"/>
              </a:spcAft>
              <a:buClr>
                <a:schemeClr val="dk1"/>
              </a:buClr>
              <a:buSzPts val="1800"/>
              <a:buFont typeface="Lato"/>
              <a:buChar char="●"/>
            </a:pPr>
            <a:r>
              <a:rPr b="0" lang="fr-CA" sz="1800">
                <a:solidFill>
                  <a:schemeClr val="dk1"/>
                </a:solidFill>
              </a:rPr>
              <a:t>Connects the world through common information technology and user experience standards.</a:t>
            </a:r>
            <a:endParaRPr b="0" sz="1800">
              <a:solidFill>
                <a:schemeClr val="dk1"/>
              </a:solidFill>
            </a:endParaRPr>
          </a:p>
          <a:p>
            <a:pPr indent="0" lvl="0" marL="0" rtl="0" algn="l">
              <a:spcBef>
                <a:spcPts val="0"/>
              </a:spcBef>
              <a:spcAft>
                <a:spcPts val="0"/>
              </a:spcAft>
              <a:buNone/>
            </a:pPr>
            <a:r>
              <a:t/>
            </a:r>
            <a:endParaRPr sz="1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pic>
        <p:nvPicPr>
          <p:cNvPr descr="71% of people with disabilities leave a website immediately if it is not accessible." id="727" name="Google Shape;727;p136"/>
          <p:cNvPicPr preferRelativeResize="0"/>
          <p:nvPr/>
        </p:nvPicPr>
        <p:blipFill>
          <a:blip r:embed="rId3">
            <a:alphaModFix/>
          </a:blip>
          <a:stretch>
            <a:fillRect/>
          </a:stretch>
        </p:blipFill>
        <p:spPr>
          <a:xfrm>
            <a:off x="1524000" y="690750"/>
            <a:ext cx="5943600" cy="1828800"/>
          </a:xfrm>
          <a:prstGeom prst="rect">
            <a:avLst/>
          </a:prstGeom>
          <a:noFill/>
          <a:ln>
            <a:noFill/>
          </a:ln>
        </p:spPr>
      </p:pic>
      <p:pic>
        <p:nvPicPr>
          <p:cNvPr descr="30% of working professionals have a disability" id="728" name="Google Shape;728;p136"/>
          <p:cNvPicPr preferRelativeResize="0"/>
          <p:nvPr/>
        </p:nvPicPr>
        <p:blipFill>
          <a:blip r:embed="rId4">
            <a:alphaModFix/>
          </a:blip>
          <a:stretch>
            <a:fillRect/>
          </a:stretch>
        </p:blipFill>
        <p:spPr>
          <a:xfrm>
            <a:off x="1740013" y="2580425"/>
            <a:ext cx="5727575" cy="16802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137"/>
          <p:cNvSpPr txBox="1"/>
          <p:nvPr>
            <p:ph type="title"/>
          </p:nvPr>
        </p:nvSpPr>
        <p:spPr>
          <a:xfrm>
            <a:off x="1660500" y="1863339"/>
            <a:ext cx="50610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Misconceptions - Designing for Accessibility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pic>
        <p:nvPicPr>
          <p:cNvPr id="738" name="Google Shape;738;p138"/>
          <p:cNvPicPr preferRelativeResize="0"/>
          <p:nvPr/>
        </p:nvPicPr>
        <p:blipFill rotWithShape="1">
          <a:blip r:embed="rId3">
            <a:alphaModFix/>
          </a:blip>
          <a:srcRect b="9317" l="0" r="0" t="9309"/>
          <a:stretch/>
        </p:blipFill>
        <p:spPr>
          <a:xfrm>
            <a:off x="4671075" y="0"/>
            <a:ext cx="4472923" cy="5143499"/>
          </a:xfrm>
          <a:prstGeom prst="rect">
            <a:avLst/>
          </a:prstGeom>
          <a:noFill/>
          <a:ln>
            <a:noFill/>
          </a:ln>
        </p:spPr>
      </p:pic>
      <p:sp>
        <p:nvSpPr>
          <p:cNvPr id="739" name="Google Shape;739;p138"/>
          <p:cNvSpPr txBox="1"/>
          <p:nvPr>
            <p:ph type="title"/>
          </p:nvPr>
        </p:nvSpPr>
        <p:spPr>
          <a:xfrm>
            <a:off x="378250" y="209950"/>
            <a:ext cx="6236700" cy="4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fr-CA"/>
              <a:t>Introspective</a:t>
            </a:r>
            <a:endParaRPr b="1" i="0" sz="3000" u="none" cap="none" strike="noStrike">
              <a:solidFill>
                <a:srgbClr val="000000"/>
              </a:solidFill>
              <a:latin typeface="Lato"/>
              <a:ea typeface="Lato"/>
              <a:cs typeface="Lato"/>
              <a:sym typeface="Lato"/>
            </a:endParaRPr>
          </a:p>
        </p:txBody>
      </p:sp>
      <p:sp>
        <p:nvSpPr>
          <p:cNvPr id="740" name="Google Shape;740;p138"/>
          <p:cNvSpPr txBox="1"/>
          <p:nvPr>
            <p:ph idx="1" type="subTitle"/>
          </p:nvPr>
        </p:nvSpPr>
        <p:spPr>
          <a:xfrm>
            <a:off x="378250" y="1750050"/>
            <a:ext cx="3215700" cy="240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0" lang="fr-CA" sz="1400">
                <a:solidFill>
                  <a:schemeClr val="dk1"/>
                </a:solidFill>
                <a:latin typeface="Arial"/>
                <a:ea typeface="Arial"/>
                <a:cs typeface="Arial"/>
                <a:sym typeface="Arial"/>
              </a:rPr>
              <a:t>Guiding principles for creating accessible and inclusive services. These are a </a:t>
            </a:r>
            <a:r>
              <a:rPr b="0" lang="fr-CA" sz="1400">
                <a:solidFill>
                  <a:srgbClr val="333333"/>
                </a:solidFill>
                <a:highlight>
                  <a:srgbClr val="FFFFFF"/>
                </a:highlight>
                <a:latin typeface="Arial"/>
                <a:ea typeface="Arial"/>
                <a:cs typeface="Arial"/>
                <a:sym typeface="Arial"/>
              </a:rPr>
              <a:t>consistent set of guidelines for making content accessible for people with disabilities. They </a:t>
            </a:r>
            <a:r>
              <a:rPr b="0" lang="fr-CA" sz="1400">
                <a:solidFill>
                  <a:schemeClr val="dk1"/>
                </a:solidFill>
                <a:latin typeface="Arial"/>
                <a:ea typeface="Arial"/>
                <a:cs typeface="Arial"/>
                <a:sym typeface="Arial"/>
              </a:rPr>
              <a:t>include: perceivable, operable, understandable, and robust (POUR). </a:t>
            </a:r>
            <a:endParaRPr b="0"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b="0" i="1"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0" lang="fr-CA" sz="1400">
                <a:solidFill>
                  <a:schemeClr val="dk1"/>
                </a:solidFill>
                <a:latin typeface="Arial"/>
                <a:ea typeface="Arial"/>
                <a:cs typeface="Arial"/>
                <a:sym typeface="Arial"/>
              </a:rPr>
              <a:t>These principles aim to create well-structured, simple, and intuitive experiences.</a:t>
            </a:r>
            <a:endParaRPr b="0" sz="1400" u="none" cap="none" strike="noStrike">
              <a:solidFill>
                <a:srgbClr val="000000"/>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65" name="Shape 365"/>
        <p:cNvGrpSpPr/>
        <p:nvPr/>
      </p:nvGrpSpPr>
      <p:grpSpPr>
        <a:xfrm>
          <a:off x="0" y="0"/>
          <a:ext cx="0" cy="0"/>
          <a:chOff x="0" y="0"/>
          <a:chExt cx="0" cy="0"/>
        </a:xfrm>
      </p:grpSpPr>
      <p:sp>
        <p:nvSpPr>
          <p:cNvPr id="366" name="Google Shape;366;p76"/>
          <p:cNvSpPr/>
          <p:nvPr/>
        </p:nvSpPr>
        <p:spPr>
          <a:xfrm>
            <a:off x="2474600" y="1248950"/>
            <a:ext cx="3462300" cy="3462300"/>
          </a:xfrm>
          <a:prstGeom prst="ellipse">
            <a:avLst/>
          </a:prstGeom>
          <a:solidFill>
            <a:srgbClr val="FFE03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67" name="Google Shape;367;p76"/>
          <p:cNvSpPr/>
          <p:nvPr/>
        </p:nvSpPr>
        <p:spPr>
          <a:xfrm>
            <a:off x="4176900" y="2256000"/>
            <a:ext cx="1580100" cy="1580100"/>
          </a:xfrm>
          <a:prstGeom prst="ellipse">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68" name="Google Shape;368;p76"/>
          <p:cNvSpPr txBox="1"/>
          <p:nvPr/>
        </p:nvSpPr>
        <p:spPr>
          <a:xfrm>
            <a:off x="3101900" y="1267250"/>
            <a:ext cx="6948600" cy="8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None/>
            </a:pPr>
            <a:r>
              <a:rPr lang="fr-CA" sz="1600">
                <a:latin typeface="Lato"/>
                <a:ea typeface="Lato"/>
                <a:cs typeface="Lato"/>
                <a:sym typeface="Lato"/>
              </a:rPr>
              <a:t>location</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None/>
            </a:pPr>
            <a:r>
              <a:rPr lang="fr-CA" sz="1600">
                <a:latin typeface="Lato"/>
                <a:ea typeface="Lato"/>
                <a:cs typeface="Lato"/>
                <a:sym typeface="Lato"/>
              </a:rPr>
              <a:t>gender</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None/>
            </a:pPr>
            <a:r>
              <a:rPr lang="fr-CA" sz="1600">
                <a:latin typeface="Lato"/>
                <a:ea typeface="Lato"/>
                <a:cs typeface="Lato"/>
                <a:sym typeface="Lato"/>
              </a:rPr>
              <a:t>language</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None/>
            </a:pPr>
            <a:r>
              <a:rPr lang="fr-CA" sz="1600">
                <a:latin typeface="Lato"/>
                <a:ea typeface="Lato"/>
                <a:cs typeface="Lato"/>
                <a:sym typeface="Lato"/>
              </a:rPr>
              <a:t>education</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None/>
            </a:pPr>
            <a:r>
              <a:rPr lang="fr-CA" sz="1600">
                <a:latin typeface="Lato"/>
                <a:ea typeface="Lato"/>
                <a:cs typeface="Lato"/>
                <a:sym typeface="Lato"/>
              </a:rPr>
              <a:t>culture</a:t>
            </a:r>
            <a:br>
              <a:rPr lang="fr-CA" sz="1600">
                <a:latin typeface="Lato"/>
                <a:ea typeface="Lato"/>
                <a:cs typeface="Lato"/>
                <a:sym typeface="Lato"/>
              </a:rPr>
            </a:br>
            <a:br>
              <a:rPr lang="fr-CA" sz="1600">
                <a:latin typeface="Lato"/>
                <a:ea typeface="Lato"/>
                <a:cs typeface="Lato"/>
                <a:sym typeface="Lato"/>
              </a:rPr>
            </a:br>
            <a:r>
              <a:rPr lang="fr-CA" sz="1600">
                <a:latin typeface="Lato"/>
                <a:ea typeface="Lato"/>
                <a:cs typeface="Lato"/>
                <a:sym typeface="Lato"/>
              </a:rPr>
              <a:t>  age</a:t>
            </a:r>
            <a:endParaRPr sz="1600">
              <a:latin typeface="Lato"/>
              <a:ea typeface="Lato"/>
              <a:cs typeface="Lato"/>
              <a:sym typeface="Lato"/>
            </a:endParaRPr>
          </a:p>
        </p:txBody>
      </p:sp>
      <p:sp>
        <p:nvSpPr>
          <p:cNvPr id="369" name="Google Shape;369;p76"/>
          <p:cNvSpPr txBox="1"/>
          <p:nvPr/>
        </p:nvSpPr>
        <p:spPr>
          <a:xfrm>
            <a:off x="4589500" y="2476800"/>
            <a:ext cx="6948600" cy="8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a:latin typeface="Lato"/>
                <a:ea typeface="Lato"/>
                <a:cs typeface="Lato"/>
                <a:sym typeface="Lato"/>
              </a:rPr>
              <a:t>vision</a:t>
            </a:r>
            <a:endParaRPr>
              <a:latin typeface="Lato"/>
              <a:ea typeface="Lato"/>
              <a:cs typeface="Lato"/>
              <a:sym typeface="Lato"/>
            </a:endParaRPr>
          </a:p>
          <a:p>
            <a:pPr indent="0" lvl="0" marL="0" rtl="0" algn="l">
              <a:spcBef>
                <a:spcPts val="0"/>
              </a:spcBef>
              <a:spcAft>
                <a:spcPts val="0"/>
              </a:spcAft>
              <a:buNone/>
            </a:pPr>
            <a:r>
              <a:rPr lang="fr-CA">
                <a:latin typeface="Lato"/>
                <a:ea typeface="Lato"/>
                <a:cs typeface="Lato"/>
                <a:sym typeface="Lato"/>
              </a:rPr>
              <a:t>hearing</a:t>
            </a:r>
            <a:endParaRPr>
              <a:latin typeface="Lato"/>
              <a:ea typeface="Lato"/>
              <a:cs typeface="Lato"/>
              <a:sym typeface="Lato"/>
            </a:endParaRPr>
          </a:p>
          <a:p>
            <a:pPr indent="0" lvl="0" marL="0" rtl="0" algn="l">
              <a:spcBef>
                <a:spcPts val="0"/>
              </a:spcBef>
              <a:spcAft>
                <a:spcPts val="0"/>
              </a:spcAft>
              <a:buNone/>
            </a:pPr>
            <a:r>
              <a:rPr lang="fr-CA">
                <a:latin typeface="Lato"/>
                <a:ea typeface="Lato"/>
                <a:cs typeface="Lato"/>
                <a:sym typeface="Lato"/>
              </a:rPr>
              <a:t>cognitive</a:t>
            </a:r>
            <a:endParaRPr>
              <a:latin typeface="Lato"/>
              <a:ea typeface="Lato"/>
              <a:cs typeface="Lato"/>
              <a:sym typeface="Lato"/>
            </a:endParaRPr>
          </a:p>
          <a:p>
            <a:pPr indent="0" lvl="0" marL="0" rtl="0" algn="l">
              <a:spcBef>
                <a:spcPts val="0"/>
              </a:spcBef>
              <a:spcAft>
                <a:spcPts val="0"/>
              </a:spcAft>
              <a:buNone/>
            </a:pPr>
            <a:r>
              <a:rPr lang="fr-CA">
                <a:latin typeface="Lato"/>
                <a:ea typeface="Lato"/>
                <a:cs typeface="Lato"/>
                <a:sym typeface="Lato"/>
              </a:rPr>
              <a:t>mobility</a:t>
            </a:r>
            <a:endParaRPr>
              <a:latin typeface="Lato"/>
              <a:ea typeface="Lato"/>
              <a:cs typeface="Lato"/>
              <a:sym typeface="Lato"/>
            </a:endParaRPr>
          </a:p>
        </p:txBody>
      </p:sp>
      <p:sp>
        <p:nvSpPr>
          <p:cNvPr id="370" name="Google Shape;370;p76"/>
          <p:cNvSpPr txBox="1"/>
          <p:nvPr/>
        </p:nvSpPr>
        <p:spPr>
          <a:xfrm>
            <a:off x="4719175" y="1369200"/>
            <a:ext cx="6948600" cy="8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sz="2000" u="sng">
                <a:latin typeface="Lato"/>
                <a:ea typeface="Lato"/>
                <a:cs typeface="Lato"/>
                <a:sym typeface="Lato"/>
              </a:rPr>
              <a:t>                   Inclusive Design</a:t>
            </a:r>
            <a:endParaRPr sz="2000" u="sng">
              <a:latin typeface="Lato"/>
              <a:ea typeface="Lato"/>
              <a:cs typeface="Lato"/>
              <a:sym typeface="Lato"/>
            </a:endParaRPr>
          </a:p>
        </p:txBody>
      </p:sp>
      <p:sp>
        <p:nvSpPr>
          <p:cNvPr id="371" name="Google Shape;371;p76"/>
          <p:cNvSpPr txBox="1"/>
          <p:nvPr/>
        </p:nvSpPr>
        <p:spPr>
          <a:xfrm>
            <a:off x="5408300" y="2279800"/>
            <a:ext cx="73347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sz="2000" u="sng">
                <a:latin typeface="Lato"/>
                <a:ea typeface="Lato"/>
                <a:cs typeface="Lato"/>
                <a:sym typeface="Lato"/>
              </a:rPr>
              <a:t>              Accessibility</a:t>
            </a:r>
            <a:endParaRPr sz="2000" u="sng">
              <a:latin typeface="Lato"/>
              <a:ea typeface="Lato"/>
              <a:cs typeface="Lato"/>
              <a:sym typeface="Lato"/>
            </a:endParaRPr>
          </a:p>
        </p:txBody>
      </p:sp>
      <p:sp>
        <p:nvSpPr>
          <p:cNvPr id="372" name="Google Shape;372;p76"/>
          <p:cNvSpPr txBox="1"/>
          <p:nvPr/>
        </p:nvSpPr>
        <p:spPr>
          <a:xfrm>
            <a:off x="378250" y="209950"/>
            <a:ext cx="6236700" cy="47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CA" sz="2400">
                <a:latin typeface="Lato"/>
                <a:ea typeface="Lato"/>
                <a:cs typeface="Lato"/>
                <a:sym typeface="Lato"/>
              </a:rPr>
              <a:t>What is an inclusive design?</a:t>
            </a:r>
            <a:endParaRPr b="1" sz="2400">
              <a:latin typeface="Lato"/>
              <a:ea typeface="Lato"/>
              <a:cs typeface="Lato"/>
              <a:sym typeface="La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139"/>
          <p:cNvSpPr/>
          <p:nvPr/>
        </p:nvSpPr>
        <p:spPr>
          <a:xfrm>
            <a:off x="6016892" y="2457014"/>
            <a:ext cx="2868900" cy="234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CA" sz="1400" u="none" cap="none" strike="noStrike">
                <a:solidFill>
                  <a:schemeClr val="dk1"/>
                </a:solidFill>
                <a:latin typeface="Arial"/>
                <a:ea typeface="Arial"/>
                <a:cs typeface="Arial"/>
                <a:sym typeface="Arial"/>
              </a:rPr>
              <a:t>An image is worth 1,000 words. And it can cover the whole slide </a:t>
            </a:r>
            <a:endParaRPr b="0" i="0" sz="1400" u="none" cap="none" strike="noStrike">
              <a:solidFill>
                <a:schemeClr val="dk1"/>
              </a:solidFill>
              <a:latin typeface="Arial"/>
              <a:ea typeface="Arial"/>
              <a:cs typeface="Arial"/>
              <a:sym typeface="Arial"/>
            </a:endParaRPr>
          </a:p>
        </p:txBody>
      </p:sp>
      <p:pic>
        <p:nvPicPr>
          <p:cNvPr id="746" name="Google Shape;746;p139"/>
          <p:cNvPicPr preferRelativeResize="0"/>
          <p:nvPr/>
        </p:nvPicPr>
        <p:blipFill>
          <a:blip r:embed="rId3">
            <a:alphaModFix/>
          </a:blip>
          <a:stretch>
            <a:fillRect/>
          </a:stretch>
        </p:blipFill>
        <p:spPr>
          <a:xfrm>
            <a:off x="1465125" y="0"/>
            <a:ext cx="7715224" cy="5143500"/>
          </a:xfrm>
          <a:prstGeom prst="rect">
            <a:avLst/>
          </a:prstGeom>
          <a:noFill/>
          <a:ln>
            <a:noFill/>
          </a:ln>
        </p:spPr>
      </p:pic>
      <p:sp>
        <p:nvSpPr>
          <p:cNvPr id="747" name="Google Shape;747;p139"/>
          <p:cNvSpPr/>
          <p:nvPr/>
        </p:nvSpPr>
        <p:spPr>
          <a:xfrm>
            <a:off x="0" y="0"/>
            <a:ext cx="1465200" cy="5143500"/>
          </a:xfrm>
          <a:prstGeom prst="rect">
            <a:avLst/>
          </a:prstGeom>
          <a:solidFill>
            <a:srgbClr val="FFE030"/>
          </a:solidFill>
          <a:ln cap="flat" cmpd="sng" w="9525">
            <a:solidFill>
              <a:srgbClr val="FFE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140"/>
          <p:cNvSpPr txBox="1"/>
          <p:nvPr>
            <p:ph type="title"/>
          </p:nvPr>
        </p:nvSpPr>
        <p:spPr>
          <a:xfrm>
            <a:off x="1660500" y="1393825"/>
            <a:ext cx="60546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solidFill>
                  <a:schemeClr val="dk1"/>
                </a:solidFill>
              </a:rPr>
              <a:t>Put people first; follow inclusive design principles to provide equal access by providing an comparable experience or humans with diverse abilities </a:t>
            </a:r>
            <a:endParaRPr>
              <a:solidFill>
                <a:schemeClr val="dk1"/>
              </a:solidFill>
            </a:endParaRPr>
          </a:p>
          <a:p>
            <a:pPr indent="0" lvl="0" marL="0" marR="0" rtl="0" algn="l">
              <a:lnSpc>
                <a:spcPct val="100000"/>
              </a:lnSpc>
              <a:spcBef>
                <a:spcPts val="0"/>
              </a:spcBef>
              <a:spcAft>
                <a:spcPts val="0"/>
              </a:spcAft>
              <a:buClr>
                <a:srgbClr val="000000"/>
              </a:buClr>
              <a:buSzPts val="2800"/>
              <a:buFont typeface="Arial"/>
              <a:buNone/>
            </a:pPr>
            <a:r>
              <a:rPr i="0" lang="fr-CA" u="none" cap="none" strike="noStrike">
                <a:solidFill>
                  <a:srgbClr val="000000"/>
                </a:solidFill>
              </a:rPr>
              <a:t> </a:t>
            </a:r>
            <a:endParaRPr i="0" u="none" cap="none" strike="noStrike">
              <a:solidFill>
                <a:srgbClr val="00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141"/>
          <p:cNvSpPr txBox="1"/>
          <p:nvPr>
            <p:ph type="title"/>
          </p:nvPr>
        </p:nvSpPr>
        <p:spPr>
          <a:xfrm>
            <a:off x="1660500" y="1393825"/>
            <a:ext cx="60546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a:solidFill>
                <a:schemeClr val="dk1"/>
              </a:solidFill>
            </a:endParaRPr>
          </a:p>
          <a:p>
            <a:pPr indent="0" lvl="0" marL="0" marR="0" rtl="0" algn="l">
              <a:lnSpc>
                <a:spcPct val="100000"/>
              </a:lnSpc>
              <a:spcBef>
                <a:spcPts val="0"/>
              </a:spcBef>
              <a:spcAft>
                <a:spcPts val="0"/>
              </a:spcAft>
              <a:buClr>
                <a:srgbClr val="000000"/>
              </a:buClr>
              <a:buSzPts val="2800"/>
              <a:buFont typeface="Arial"/>
              <a:buNone/>
            </a:pPr>
            <a:r>
              <a:rPr i="0" lang="fr-CA" u="none" cap="none" strike="noStrike">
                <a:solidFill>
                  <a:srgbClr val="000000"/>
                </a:solidFill>
              </a:rPr>
              <a:t> </a:t>
            </a:r>
            <a:endParaRPr i="0" u="none" cap="none" strike="noStrike">
              <a:solidFill>
                <a:srgbClr val="000000"/>
              </a:solidFill>
            </a:endParaRPr>
          </a:p>
        </p:txBody>
      </p:sp>
      <p:pic>
        <p:nvPicPr>
          <p:cNvPr id="758" name="Google Shape;758;p141"/>
          <p:cNvPicPr preferRelativeResize="0"/>
          <p:nvPr/>
        </p:nvPicPr>
        <p:blipFill>
          <a:blip r:embed="rId3">
            <a:alphaModFix/>
          </a:blip>
          <a:stretch>
            <a:fillRect/>
          </a:stretch>
        </p:blipFill>
        <p:spPr>
          <a:xfrm>
            <a:off x="-15901" y="0"/>
            <a:ext cx="7715275" cy="5143501"/>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759" name="Google Shape;759;p141"/>
          <p:cNvSpPr/>
          <p:nvPr/>
        </p:nvSpPr>
        <p:spPr>
          <a:xfrm>
            <a:off x="5776700" y="0"/>
            <a:ext cx="3367200" cy="5499900"/>
          </a:xfrm>
          <a:prstGeom prst="rect">
            <a:avLst/>
          </a:prstGeom>
          <a:solidFill>
            <a:srgbClr val="FFE030"/>
          </a:solidFill>
          <a:ln cap="flat" cmpd="sng" w="9525">
            <a:solidFill>
              <a:srgbClr val="FFE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142"/>
          <p:cNvSpPr txBox="1"/>
          <p:nvPr>
            <p:ph type="title"/>
          </p:nvPr>
        </p:nvSpPr>
        <p:spPr>
          <a:xfrm>
            <a:off x="1660500" y="2289900"/>
            <a:ext cx="5772300" cy="56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fr-CA">
                <a:solidFill>
                  <a:schemeClr val="dk1"/>
                </a:solidFill>
              </a:rPr>
              <a:t>Include accessibility from the start of service design</a:t>
            </a:r>
            <a:endParaRPr b="1" i="0" sz="2800" u="none" cap="none" strike="noStrike">
              <a:solidFill>
                <a:srgbClr val="000000"/>
              </a:solidFill>
              <a:latin typeface="Lato"/>
              <a:ea typeface="Lato"/>
              <a:cs typeface="Lato"/>
              <a:sym typeface="La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pic>
        <p:nvPicPr>
          <p:cNvPr id="769" name="Google Shape;769;p143"/>
          <p:cNvPicPr preferRelativeResize="0"/>
          <p:nvPr/>
        </p:nvPicPr>
        <p:blipFill>
          <a:blip r:embed="rId3">
            <a:alphaModFix/>
          </a:blip>
          <a:stretch>
            <a:fillRect/>
          </a:stretch>
        </p:blipFill>
        <p:spPr>
          <a:xfrm>
            <a:off x="0" y="1297425"/>
            <a:ext cx="9144000" cy="23683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Google Shape;774;p144"/>
          <p:cNvSpPr txBox="1"/>
          <p:nvPr>
            <p:ph type="title"/>
          </p:nvPr>
        </p:nvSpPr>
        <p:spPr>
          <a:xfrm>
            <a:off x="1660500" y="2518500"/>
            <a:ext cx="5772300" cy="56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CA">
                <a:solidFill>
                  <a:schemeClr val="dk1"/>
                </a:solidFill>
              </a:rPr>
              <a:t>Strive to have a clear purpose and well-defined goals </a:t>
            </a:r>
            <a:endParaRPr>
              <a:solidFill>
                <a:schemeClr val="dk1"/>
              </a:solidFill>
            </a:endParaRPr>
          </a:p>
          <a:p>
            <a:pPr indent="0" lvl="0" marL="0" rtl="0" algn="l">
              <a:spcBef>
                <a:spcPts val="0"/>
              </a:spcBef>
              <a:spcAft>
                <a:spcPts val="0"/>
              </a:spcAft>
              <a:buClr>
                <a:schemeClr val="dk1"/>
              </a:buClr>
              <a:buSzPts val="2800"/>
              <a:buFont typeface="Arial"/>
              <a:buNone/>
            </a:pPr>
            <a:r>
              <a:t/>
            </a:r>
            <a:endParaRPr>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145"/>
          <p:cNvSpPr txBox="1"/>
          <p:nvPr>
            <p:ph type="title"/>
          </p:nvPr>
        </p:nvSpPr>
        <p:spPr>
          <a:xfrm>
            <a:off x="1660500" y="2518500"/>
            <a:ext cx="5772300" cy="56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CA">
                <a:solidFill>
                  <a:schemeClr val="dk1"/>
                </a:solidFill>
              </a:rPr>
              <a:t>Ensure that content is clear, use plain language</a:t>
            </a:r>
            <a:endParaRPr>
              <a:solidFill>
                <a:schemeClr val="dk1"/>
              </a:solidFill>
            </a:endParaRPr>
          </a:p>
          <a:p>
            <a:pPr indent="0" lvl="0" marL="0" rtl="0" algn="l">
              <a:spcBef>
                <a:spcPts val="0"/>
              </a:spcBef>
              <a:spcAft>
                <a:spcPts val="0"/>
              </a:spcAft>
              <a:buClr>
                <a:schemeClr val="dk1"/>
              </a:buClr>
              <a:buSzPts val="2800"/>
              <a:buFont typeface="Arial"/>
              <a:buNone/>
            </a:pPr>
            <a:r>
              <a:t/>
            </a:r>
            <a:endParaRPr>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pic>
        <p:nvPicPr>
          <p:cNvPr id="784" name="Google Shape;784;p146"/>
          <p:cNvPicPr preferRelativeResize="0"/>
          <p:nvPr/>
        </p:nvPicPr>
        <p:blipFill>
          <a:blip r:embed="rId3">
            <a:alphaModFix/>
          </a:blip>
          <a:stretch>
            <a:fillRect/>
          </a:stretch>
        </p:blipFill>
        <p:spPr>
          <a:xfrm>
            <a:off x="152400" y="152400"/>
            <a:ext cx="8839200" cy="30384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147"/>
          <p:cNvSpPr txBox="1"/>
          <p:nvPr>
            <p:ph type="title"/>
          </p:nvPr>
        </p:nvSpPr>
        <p:spPr>
          <a:xfrm>
            <a:off x="1660500" y="2518500"/>
            <a:ext cx="5772300" cy="56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CA">
                <a:solidFill>
                  <a:schemeClr val="dk1"/>
                </a:solidFill>
              </a:rPr>
              <a:t>Provide helpful wayfinding </a:t>
            </a:r>
            <a:r>
              <a:rPr lang="fr-CA">
                <a:solidFill>
                  <a:srgbClr val="222222"/>
                </a:solidFill>
                <a:highlight>
                  <a:srgbClr val="FFFFFF"/>
                </a:highlight>
              </a:rPr>
              <a:t>—</a:t>
            </a:r>
            <a:r>
              <a:rPr lang="fr-CA">
                <a:solidFill>
                  <a:schemeClr val="dk1"/>
                </a:solidFill>
              </a:rPr>
              <a:t> </a:t>
            </a:r>
            <a:r>
              <a:rPr i="1" lang="fr-CA">
                <a:solidFill>
                  <a:schemeClr val="dk1"/>
                </a:solidFill>
              </a:rPr>
              <a:t>help people navigate to relevant content</a:t>
            </a:r>
            <a:endParaRPr>
              <a:solidFill>
                <a:schemeClr val="dk1"/>
              </a:solidFill>
            </a:endParaRPr>
          </a:p>
          <a:p>
            <a:pPr indent="0" lvl="0" marL="0" rtl="0" algn="l">
              <a:spcBef>
                <a:spcPts val="0"/>
              </a:spcBef>
              <a:spcAft>
                <a:spcPts val="0"/>
              </a:spcAft>
              <a:buClr>
                <a:schemeClr val="dk1"/>
              </a:buClr>
              <a:buSzPts val="2800"/>
              <a:buFont typeface="Arial"/>
              <a:buNone/>
            </a:pPr>
            <a:r>
              <a:t/>
            </a:r>
            <a:endParaRPr>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48"/>
          <p:cNvSpPr txBox="1"/>
          <p:nvPr>
            <p:ph type="title"/>
          </p:nvPr>
        </p:nvSpPr>
        <p:spPr>
          <a:xfrm>
            <a:off x="1660500" y="1774825"/>
            <a:ext cx="6054600" cy="66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CA">
                <a:solidFill>
                  <a:schemeClr val="dk1"/>
                </a:solidFill>
              </a:rPr>
              <a:t>Accommodate a range of people’s needs by providing choice and flexibility</a:t>
            </a:r>
            <a:endParaRPr>
              <a:solidFill>
                <a:schemeClr val="dk1"/>
              </a:solidFill>
            </a:endParaRPr>
          </a:p>
          <a:p>
            <a:pPr indent="0" lvl="0" marL="0" marR="0" rtl="0" algn="l">
              <a:lnSpc>
                <a:spcPct val="100000"/>
              </a:lnSpc>
              <a:spcBef>
                <a:spcPts val="0"/>
              </a:spcBef>
              <a:spcAft>
                <a:spcPts val="0"/>
              </a:spcAft>
              <a:buClr>
                <a:srgbClr val="000000"/>
              </a:buClr>
              <a:buSzPts val="2800"/>
              <a:buFont typeface="Arial"/>
              <a:buNone/>
            </a:pPr>
            <a:r>
              <a:t/>
            </a:r>
            <a:endParaRPr>
              <a:solidFill>
                <a:schemeClr val="dk1"/>
              </a:solidFill>
            </a:endParaRPr>
          </a:p>
          <a:p>
            <a:pPr indent="0" lvl="0" marL="0" marR="0" rtl="0" algn="l">
              <a:lnSpc>
                <a:spcPct val="100000"/>
              </a:lnSpc>
              <a:spcBef>
                <a:spcPts val="0"/>
              </a:spcBef>
              <a:spcAft>
                <a:spcPts val="0"/>
              </a:spcAft>
              <a:buClr>
                <a:srgbClr val="000000"/>
              </a:buClr>
              <a:buSzPts val="2800"/>
              <a:buFont typeface="Arial"/>
              <a:buNone/>
            </a:pPr>
            <a:r>
              <a:rPr i="0" lang="fr-CA" u="none" cap="none" strike="noStrike">
                <a:solidFill>
                  <a:srgbClr val="000000"/>
                </a:solidFill>
              </a:rPr>
              <a:t> </a:t>
            </a:r>
            <a:endParaRPr i="0" u="none" cap="none" strike="noStrike">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77"/>
          <p:cNvSpPr txBox="1"/>
          <p:nvPr>
            <p:ph type="title"/>
          </p:nvPr>
        </p:nvSpPr>
        <p:spPr>
          <a:xfrm>
            <a:off x="1660500" y="1393829"/>
            <a:ext cx="50610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Diversity</a:t>
            </a:r>
            <a:endParaRPr b="1" i="0" sz="2800" u="none" cap="none" strike="noStrike">
              <a:solidFill>
                <a:srgbClr val="000000"/>
              </a:solidFill>
              <a:latin typeface="Lato"/>
              <a:ea typeface="Lato"/>
              <a:cs typeface="Lato"/>
              <a:sym typeface="Lato"/>
            </a:endParaRPr>
          </a:p>
        </p:txBody>
      </p:sp>
      <p:sp>
        <p:nvSpPr>
          <p:cNvPr id="378" name="Google Shape;378;p77"/>
          <p:cNvSpPr txBox="1"/>
          <p:nvPr>
            <p:ph idx="1" type="subTitle"/>
          </p:nvPr>
        </p:nvSpPr>
        <p:spPr>
          <a:xfrm>
            <a:off x="1671000" y="2041900"/>
            <a:ext cx="5542200" cy="12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CA" sz="1800">
                <a:solidFill>
                  <a:srgbClr val="292A2C"/>
                </a:solidFill>
                <a:highlight>
                  <a:schemeClr val="lt1"/>
                </a:highlight>
                <a:latin typeface="Arial"/>
                <a:ea typeface="Arial"/>
                <a:cs typeface="Arial"/>
                <a:sym typeface="Arial"/>
              </a:rPr>
              <a:t>As Jutta Treviranus from the Inclusive Design Research Centre says, “Diversity is our world’s greatest asset and inclusion is our biggest challenge”.</a:t>
            </a:r>
            <a:endParaRPr sz="1800">
              <a:solidFill>
                <a:schemeClr val="dk1"/>
              </a:solidFill>
              <a:latin typeface="Arial"/>
              <a:ea typeface="Arial"/>
              <a:cs typeface="Arial"/>
              <a:sym typeface="Arial"/>
            </a:endParaRPr>
          </a:p>
          <a:p>
            <a:pPr indent="0" lvl="0" marL="0" marR="0" rtl="0" algn="l">
              <a:lnSpc>
                <a:spcPct val="100000"/>
              </a:lnSpc>
              <a:spcBef>
                <a:spcPts val="110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98" name="Shape 798"/>
        <p:cNvGrpSpPr/>
        <p:nvPr/>
      </p:nvGrpSpPr>
      <p:grpSpPr>
        <a:xfrm>
          <a:off x="0" y="0"/>
          <a:ext cx="0" cy="0"/>
          <a:chOff x="0" y="0"/>
          <a:chExt cx="0" cy="0"/>
        </a:xfrm>
      </p:grpSpPr>
      <p:pic>
        <p:nvPicPr>
          <p:cNvPr id="799" name="Google Shape;799;p149"/>
          <p:cNvPicPr preferRelativeResize="0"/>
          <p:nvPr/>
        </p:nvPicPr>
        <p:blipFill>
          <a:blip r:embed="rId3">
            <a:alphaModFix/>
          </a:blip>
          <a:stretch>
            <a:fillRect/>
          </a:stretch>
        </p:blipFill>
        <p:spPr>
          <a:xfrm>
            <a:off x="1144308" y="0"/>
            <a:ext cx="6858017" cy="5143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150"/>
          <p:cNvSpPr txBox="1"/>
          <p:nvPr>
            <p:ph type="title"/>
          </p:nvPr>
        </p:nvSpPr>
        <p:spPr>
          <a:xfrm>
            <a:off x="1660500" y="1774825"/>
            <a:ext cx="6054600" cy="66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CA">
                <a:solidFill>
                  <a:schemeClr val="dk1"/>
                </a:solidFill>
              </a:rPr>
              <a:t>Include people with disabilities in user research, design, and testing of services</a:t>
            </a:r>
            <a:endParaRPr>
              <a:solidFill>
                <a:schemeClr val="dk1"/>
              </a:solidFill>
            </a:endParaRPr>
          </a:p>
          <a:p>
            <a:pPr indent="0" lvl="0" marL="0" marR="0" rtl="0" algn="l">
              <a:lnSpc>
                <a:spcPct val="100000"/>
              </a:lnSpc>
              <a:spcBef>
                <a:spcPts val="0"/>
              </a:spcBef>
              <a:spcAft>
                <a:spcPts val="0"/>
              </a:spcAft>
              <a:buClr>
                <a:srgbClr val="000000"/>
              </a:buClr>
              <a:buSzPts val="2800"/>
              <a:buFont typeface="Arial"/>
              <a:buNone/>
            </a:pPr>
            <a:r>
              <a:t/>
            </a:r>
            <a:endParaRPr>
              <a:solidFill>
                <a:schemeClr val="dk1"/>
              </a:solidFill>
            </a:endParaRPr>
          </a:p>
          <a:p>
            <a:pPr indent="0" lvl="0" marL="0" marR="0" rtl="0" algn="l">
              <a:lnSpc>
                <a:spcPct val="100000"/>
              </a:lnSpc>
              <a:spcBef>
                <a:spcPts val="0"/>
              </a:spcBef>
              <a:spcAft>
                <a:spcPts val="0"/>
              </a:spcAft>
              <a:buClr>
                <a:srgbClr val="000000"/>
              </a:buClr>
              <a:buSzPts val="2800"/>
              <a:buFont typeface="Arial"/>
              <a:buNone/>
            </a:pPr>
            <a:r>
              <a:rPr i="0" lang="fr-CA" u="none" cap="none" strike="noStrike">
                <a:solidFill>
                  <a:srgbClr val="000000"/>
                </a:solidFill>
              </a:rPr>
              <a:t> </a:t>
            </a:r>
            <a:endParaRPr i="0" u="none" cap="none" strike="noStrike">
              <a:solidFill>
                <a:srgbClr val="0000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pic>
        <p:nvPicPr>
          <p:cNvPr id="809" name="Google Shape;809;p151"/>
          <p:cNvPicPr preferRelativeResize="0"/>
          <p:nvPr/>
        </p:nvPicPr>
        <p:blipFill>
          <a:blip r:embed="rId3">
            <a:alphaModFix/>
          </a:blip>
          <a:stretch>
            <a:fillRect/>
          </a:stretch>
        </p:blipFill>
        <p:spPr>
          <a:xfrm>
            <a:off x="433375" y="248100"/>
            <a:ext cx="8277225" cy="46577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152"/>
          <p:cNvSpPr txBox="1"/>
          <p:nvPr>
            <p:ph type="title"/>
          </p:nvPr>
        </p:nvSpPr>
        <p:spPr>
          <a:xfrm>
            <a:off x="1660500" y="1787139"/>
            <a:ext cx="5061000" cy="131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CA">
                <a:solidFill>
                  <a:schemeClr val="dk1"/>
                </a:solidFill>
              </a:rPr>
              <a:t>Use solid structure by building to standards: strive to meet WCAG 2.1</a:t>
            </a:r>
            <a:endParaRPr b="1" i="0" sz="2800" u="none" cap="none" strike="noStrike">
              <a:solidFill>
                <a:srgbClr val="000000"/>
              </a:solidFill>
              <a:latin typeface="Lato"/>
              <a:ea typeface="Lato"/>
              <a:cs typeface="Lato"/>
              <a:sym typeface="La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153"/>
          <p:cNvSpPr txBox="1"/>
          <p:nvPr>
            <p:ph type="title"/>
          </p:nvPr>
        </p:nvSpPr>
        <p:spPr>
          <a:xfrm>
            <a:off x="1660500" y="1774825"/>
            <a:ext cx="6054600" cy="66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CA">
                <a:solidFill>
                  <a:schemeClr val="dk1"/>
                </a:solidFill>
              </a:rPr>
              <a:t>Test the online parts of a service for compatibility with assistive technologies</a:t>
            </a:r>
            <a:endParaRPr>
              <a:solidFill>
                <a:schemeClr val="dk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pic>
        <p:nvPicPr>
          <p:cNvPr id="824" name="Google Shape;824;p154"/>
          <p:cNvPicPr preferRelativeResize="0"/>
          <p:nvPr/>
        </p:nvPicPr>
        <p:blipFill>
          <a:blip r:embed="rId3">
            <a:alphaModFix/>
          </a:blip>
          <a:stretch>
            <a:fillRect/>
          </a:stretch>
        </p:blipFill>
        <p:spPr>
          <a:xfrm>
            <a:off x="0" y="0"/>
            <a:ext cx="5279180"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155"/>
          <p:cNvSpPr txBox="1"/>
          <p:nvPr>
            <p:ph type="title"/>
          </p:nvPr>
        </p:nvSpPr>
        <p:spPr>
          <a:xfrm>
            <a:off x="1660500" y="1787150"/>
            <a:ext cx="5723700" cy="131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CA">
                <a:solidFill>
                  <a:schemeClr val="dk1"/>
                </a:solidFill>
              </a:rPr>
              <a:t>Have champions for accessibility on product teams and internal support teams</a:t>
            </a:r>
            <a:endParaRPr b="1" i="0" sz="2800" u="none" cap="none" strike="noStrike">
              <a:solidFill>
                <a:srgbClr val="000000"/>
              </a:solidFill>
              <a:latin typeface="Lato"/>
              <a:ea typeface="Lato"/>
              <a:cs typeface="Lato"/>
              <a:sym typeface="La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Google Shape;834;p156"/>
          <p:cNvSpPr txBox="1"/>
          <p:nvPr>
            <p:ph type="title"/>
          </p:nvPr>
        </p:nvSpPr>
        <p:spPr>
          <a:xfrm>
            <a:off x="1660500" y="1546225"/>
            <a:ext cx="6054600" cy="66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CA">
                <a:solidFill>
                  <a:schemeClr val="dk1"/>
                </a:solidFill>
              </a:rPr>
              <a:t>Resources should be compatible with current and future tools, include redundant modalities by offering choice</a:t>
            </a:r>
            <a:endParaRPr>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15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CA"/>
              <a:t>Practical Considerations</a:t>
            </a:r>
            <a:endParaRPr/>
          </a:p>
        </p:txBody>
      </p:sp>
      <p:sp>
        <p:nvSpPr>
          <p:cNvPr id="840" name="Google Shape;840;p157"/>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Lato"/>
              <a:ea typeface="Lato"/>
              <a:cs typeface="Lato"/>
              <a:sym typeface="Lato"/>
            </a:endParaRPr>
          </a:p>
          <a:p>
            <a:pPr indent="0" lvl="0" marL="0" rtl="0" algn="l">
              <a:spcBef>
                <a:spcPts val="0"/>
              </a:spcBef>
              <a:spcAft>
                <a:spcPts val="0"/>
              </a:spcAft>
              <a:buNone/>
            </a:pPr>
            <a:r>
              <a:rPr lang="fr-CA" sz="1800">
                <a:solidFill>
                  <a:schemeClr val="dk1"/>
                </a:solidFill>
                <a:latin typeface="Lato"/>
                <a:ea typeface="Lato"/>
                <a:cs typeface="Lato"/>
                <a:sym typeface="Lato"/>
              </a:rPr>
              <a:t>Best practices for making web content universally perceivable, operable, understandable, and robust.</a:t>
            </a:r>
            <a:endParaRPr sz="1800">
              <a:solidFill>
                <a:schemeClr val="dk1"/>
              </a:solidFill>
              <a:latin typeface="Lato"/>
              <a:ea typeface="Lato"/>
              <a:cs typeface="Lato"/>
              <a:sym typeface="Lato"/>
            </a:endParaRPr>
          </a:p>
          <a:p>
            <a:pPr indent="0" lvl="0" marL="457200" rtl="0" algn="l">
              <a:spcBef>
                <a:spcPts val="0"/>
              </a:spcBef>
              <a:spcAft>
                <a:spcPts val="0"/>
              </a:spcAft>
              <a:buNone/>
            </a:pPr>
            <a:r>
              <a:t/>
            </a:r>
            <a:endParaRPr/>
          </a:p>
        </p:txBody>
      </p:sp>
      <p:sp>
        <p:nvSpPr>
          <p:cNvPr id="841" name="Google Shape;841;p15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61950" lvl="0" marL="457200" rtl="0" algn="l">
              <a:spcBef>
                <a:spcPts val="0"/>
              </a:spcBef>
              <a:spcAft>
                <a:spcPts val="0"/>
              </a:spcAft>
              <a:buClr>
                <a:schemeClr val="dk1"/>
              </a:buClr>
              <a:buSzPts val="2100"/>
              <a:buAutoNum type="arabicPeriod"/>
            </a:pPr>
            <a:r>
              <a:rPr lang="fr-CA" sz="2100">
                <a:solidFill>
                  <a:schemeClr val="dk1"/>
                </a:solidFill>
              </a:rPr>
              <a:t>Text Alternatives</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Adaptability</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Distinguishable</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Keyboard Accessibility</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Time</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Seizure safety</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Navigability</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fr-CA" sz="2100">
                <a:solidFill>
                  <a:schemeClr val="dk1"/>
                </a:solidFill>
              </a:rPr>
              <a:t>Readability</a:t>
            </a:r>
            <a:endParaRPr sz="2100">
              <a:solidFill>
                <a:schemeClr val="dk1"/>
              </a:solidFill>
            </a:endParaRPr>
          </a:p>
          <a:p>
            <a:pPr indent="-361950" lvl="0" marL="457200" rtl="0" algn="l">
              <a:spcBef>
                <a:spcPts val="0"/>
              </a:spcBef>
              <a:spcAft>
                <a:spcPts val="0"/>
              </a:spcAft>
              <a:buSzPts val="2100"/>
              <a:buAutoNum type="arabicPeriod"/>
            </a:pPr>
            <a:r>
              <a:rPr lang="fr-CA" sz="2100"/>
              <a:t>Input assistance</a:t>
            </a:r>
            <a:endParaRPr sz="2100"/>
          </a:p>
          <a:p>
            <a:pPr indent="-361950" lvl="0" marL="457200" rtl="0" algn="l">
              <a:spcBef>
                <a:spcPts val="0"/>
              </a:spcBef>
              <a:spcAft>
                <a:spcPts val="0"/>
              </a:spcAft>
              <a:buSzPts val="2100"/>
              <a:buAutoNum type="arabicPeriod"/>
            </a:pPr>
            <a:r>
              <a:rPr lang="fr-CA" sz="2100"/>
              <a:t>Compatibility</a:t>
            </a:r>
            <a:endParaRPr sz="21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15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CA"/>
              <a:t>Considerations</a:t>
            </a:r>
            <a:endParaRPr/>
          </a:p>
        </p:txBody>
      </p:sp>
      <p:sp>
        <p:nvSpPr>
          <p:cNvPr id="847" name="Google Shape;847;p158"/>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CA"/>
              <a:t>to get accessibility ‘right’</a:t>
            </a:r>
            <a:endParaRPr/>
          </a:p>
        </p:txBody>
      </p:sp>
      <p:sp>
        <p:nvSpPr>
          <p:cNvPr id="848" name="Google Shape;848;p15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Lato"/>
              <a:buAutoNum type="arabicPeriod"/>
            </a:pPr>
            <a:r>
              <a:rPr lang="fr-CA" sz="1800">
                <a:latin typeface="Lato"/>
                <a:ea typeface="Lato"/>
                <a:cs typeface="Lato"/>
                <a:sym typeface="Lato"/>
              </a:rPr>
              <a:t>Proper semantic structure</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fr-CA" sz="1800">
                <a:latin typeface="Lato"/>
                <a:ea typeface="Lato"/>
                <a:cs typeface="Lato"/>
                <a:sym typeface="Lato"/>
              </a:rPr>
              <a:t>Headings</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fr-CA" sz="1800">
                <a:latin typeface="Lato"/>
                <a:ea typeface="Lato"/>
                <a:cs typeface="Lato"/>
                <a:sym typeface="Lato"/>
              </a:rPr>
              <a:t>Provide multiple ways</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fr-CA" sz="1800">
                <a:latin typeface="Lato"/>
                <a:ea typeface="Lato"/>
                <a:cs typeface="Lato"/>
                <a:sym typeface="Lato"/>
              </a:rPr>
              <a:t>Sensory Characteristics</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fr-CA" sz="1800">
                <a:latin typeface="Lato"/>
                <a:ea typeface="Lato"/>
                <a:cs typeface="Lato"/>
                <a:sym typeface="Lato"/>
              </a:rPr>
              <a:t>Using colour to convey information</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fr-CA" sz="1800">
                <a:latin typeface="Lato"/>
                <a:ea typeface="Lato"/>
                <a:cs typeface="Lato"/>
                <a:sym typeface="Lato"/>
              </a:rPr>
              <a:t>Skip links</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fr-CA" sz="1800">
                <a:latin typeface="Lato"/>
                <a:ea typeface="Lato"/>
                <a:cs typeface="Lato"/>
                <a:sym typeface="Lato"/>
              </a:rPr>
              <a:t>Keyboard </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fr-CA" sz="1800">
                <a:latin typeface="Lato"/>
                <a:ea typeface="Lato"/>
                <a:cs typeface="Lato"/>
                <a:sym typeface="Lato"/>
              </a:rPr>
              <a:t>Focus Visible</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fr-CA" sz="1800">
                <a:latin typeface="Lato"/>
                <a:ea typeface="Lato"/>
                <a:cs typeface="Lato"/>
                <a:sym typeface="Lato"/>
              </a:rPr>
              <a:t>Logical tabbing order</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fr-CA" sz="1800">
                <a:latin typeface="Lato"/>
                <a:ea typeface="Lato"/>
                <a:cs typeface="Lato"/>
                <a:sym typeface="Lato"/>
              </a:rPr>
              <a:t>Touch targets</a:t>
            </a:r>
            <a:endParaRPr sz="1800">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78"/>
          <p:cNvSpPr txBox="1"/>
          <p:nvPr>
            <p:ph type="title"/>
          </p:nvPr>
        </p:nvSpPr>
        <p:spPr>
          <a:xfrm>
            <a:off x="1660500" y="1393829"/>
            <a:ext cx="50610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fr-CA"/>
              <a:t>Inclusion</a:t>
            </a:r>
            <a:endParaRPr b="1" i="0" sz="2800" u="none" cap="none" strike="noStrike">
              <a:solidFill>
                <a:srgbClr val="000000"/>
              </a:solidFill>
              <a:latin typeface="Lato"/>
              <a:ea typeface="Lato"/>
              <a:cs typeface="Lato"/>
              <a:sym typeface="Lato"/>
            </a:endParaRPr>
          </a:p>
        </p:txBody>
      </p:sp>
      <p:sp>
        <p:nvSpPr>
          <p:cNvPr id="384" name="Google Shape;384;p78"/>
          <p:cNvSpPr txBox="1"/>
          <p:nvPr>
            <p:ph idx="1" type="subTitle"/>
          </p:nvPr>
        </p:nvSpPr>
        <p:spPr>
          <a:xfrm>
            <a:off x="1671000" y="2041900"/>
            <a:ext cx="5542200" cy="12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A" sz="1800">
                <a:solidFill>
                  <a:srgbClr val="292A2C"/>
                </a:solidFill>
                <a:highlight>
                  <a:schemeClr val="lt1"/>
                </a:highlight>
                <a:latin typeface="Arial"/>
                <a:ea typeface="Arial"/>
                <a:cs typeface="Arial"/>
                <a:sym typeface="Arial"/>
              </a:rPr>
              <a:t>Inclusion is a state of being valued, respected and supported. It’s about focusing on the needs of every individual and ensuring the right conditions are in place for each person to achieve their full potential.</a:t>
            </a:r>
            <a:endParaRPr sz="1800">
              <a:solidFill>
                <a:schemeClr val="dk1"/>
              </a:solidFill>
              <a:latin typeface="Arial"/>
              <a:ea typeface="Arial"/>
              <a:cs typeface="Arial"/>
              <a:sym typeface="Arial"/>
            </a:endParaRPr>
          </a:p>
          <a:p>
            <a:pPr indent="0" lvl="0" marL="0" marR="0" rtl="0" algn="l">
              <a:lnSpc>
                <a:spcPct val="100000"/>
              </a:lnSpc>
              <a:spcBef>
                <a:spcPts val="110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15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CA"/>
              <a:t>Considerations</a:t>
            </a:r>
            <a:endParaRPr/>
          </a:p>
        </p:txBody>
      </p:sp>
      <p:sp>
        <p:nvSpPr>
          <p:cNvPr id="854" name="Google Shape;854;p159"/>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CA"/>
              <a:t>to get accessibility ‘right’</a:t>
            </a:r>
            <a:endParaRPr/>
          </a:p>
        </p:txBody>
      </p:sp>
      <p:sp>
        <p:nvSpPr>
          <p:cNvPr id="855" name="Google Shape;855;p159"/>
          <p:cNvSpPr txBox="1"/>
          <p:nvPr>
            <p:ph idx="2" type="body"/>
          </p:nvPr>
        </p:nvSpPr>
        <p:spPr>
          <a:xfrm>
            <a:off x="4604725" y="724200"/>
            <a:ext cx="3837000" cy="3695100"/>
          </a:xfrm>
          <a:prstGeom prst="rect">
            <a:avLst/>
          </a:prstGeom>
        </p:spPr>
        <p:txBody>
          <a:bodyPr anchorCtr="0" anchor="ctr" bIns="91425" lIns="91425" spcFirstLastPara="1" rIns="91425" wrap="square" tIns="91425">
            <a:noAutofit/>
          </a:bodyPr>
          <a:lstStyle/>
          <a:p>
            <a:pPr indent="-342900" lvl="0" marL="914400" rtl="0" algn="l">
              <a:spcBef>
                <a:spcPts val="0"/>
              </a:spcBef>
              <a:spcAft>
                <a:spcPts val="0"/>
              </a:spcAft>
              <a:buClr>
                <a:schemeClr val="dk1"/>
              </a:buClr>
              <a:buSzPts val="1800"/>
              <a:buFont typeface="Lato"/>
              <a:buAutoNum type="arabicPeriod"/>
            </a:pPr>
            <a:r>
              <a:rPr lang="fr-CA" sz="1800">
                <a:solidFill>
                  <a:schemeClr val="dk1"/>
                </a:solidFill>
                <a:latin typeface="Lato"/>
                <a:ea typeface="Lato"/>
                <a:cs typeface="Lato"/>
                <a:sym typeface="Lato"/>
              </a:rPr>
              <a:t>Enough time</a:t>
            </a:r>
            <a:endParaRPr sz="1800">
              <a:solidFill>
                <a:schemeClr val="dk1"/>
              </a:solidFill>
              <a:latin typeface="Lato"/>
              <a:ea typeface="Lato"/>
              <a:cs typeface="Lato"/>
              <a:sym typeface="Lato"/>
            </a:endParaRPr>
          </a:p>
          <a:p>
            <a:pPr indent="-342900" lvl="0" marL="914400" rtl="0" algn="l">
              <a:spcBef>
                <a:spcPts val="0"/>
              </a:spcBef>
              <a:spcAft>
                <a:spcPts val="0"/>
              </a:spcAft>
              <a:buClr>
                <a:schemeClr val="dk1"/>
              </a:buClr>
              <a:buSzPts val="1800"/>
              <a:buFont typeface="Lato"/>
              <a:buAutoNum type="arabicPeriod"/>
            </a:pPr>
            <a:r>
              <a:rPr lang="fr-CA" sz="1800">
                <a:solidFill>
                  <a:schemeClr val="dk1"/>
                </a:solidFill>
                <a:latin typeface="Lato"/>
                <a:ea typeface="Lato"/>
                <a:cs typeface="Lato"/>
                <a:sym typeface="Lato"/>
              </a:rPr>
              <a:t>Audio and Video (captions, descriptive text)</a:t>
            </a:r>
            <a:endParaRPr sz="1800">
              <a:solidFill>
                <a:schemeClr val="dk1"/>
              </a:solidFill>
              <a:latin typeface="Lato"/>
              <a:ea typeface="Lato"/>
              <a:cs typeface="Lato"/>
              <a:sym typeface="Lato"/>
            </a:endParaRPr>
          </a:p>
          <a:p>
            <a:pPr indent="-342900" lvl="0" marL="914400" rtl="0" algn="l">
              <a:spcBef>
                <a:spcPts val="0"/>
              </a:spcBef>
              <a:spcAft>
                <a:spcPts val="0"/>
              </a:spcAft>
              <a:buClr>
                <a:schemeClr val="dk1"/>
              </a:buClr>
              <a:buSzPts val="1800"/>
              <a:buFont typeface="Lato"/>
              <a:buAutoNum type="arabicPeriod"/>
            </a:pPr>
            <a:r>
              <a:rPr lang="fr-CA" sz="1800">
                <a:solidFill>
                  <a:schemeClr val="dk1"/>
                </a:solidFill>
                <a:latin typeface="Lato"/>
                <a:ea typeface="Lato"/>
                <a:cs typeface="Lato"/>
                <a:sym typeface="Lato"/>
              </a:rPr>
              <a:t>Responsive Design</a:t>
            </a:r>
            <a:endParaRPr sz="1800">
              <a:solidFill>
                <a:schemeClr val="dk1"/>
              </a:solidFill>
              <a:latin typeface="Lato"/>
              <a:ea typeface="Lato"/>
              <a:cs typeface="Lato"/>
              <a:sym typeface="Lato"/>
            </a:endParaRPr>
          </a:p>
          <a:p>
            <a:pPr indent="-342900" lvl="0" marL="914400" rtl="0" algn="l">
              <a:spcBef>
                <a:spcPts val="0"/>
              </a:spcBef>
              <a:spcAft>
                <a:spcPts val="0"/>
              </a:spcAft>
              <a:buClr>
                <a:schemeClr val="dk1"/>
              </a:buClr>
              <a:buSzPts val="1800"/>
              <a:buFont typeface="Lato"/>
              <a:buAutoNum type="arabicPeriod"/>
            </a:pPr>
            <a:r>
              <a:rPr lang="fr-CA" sz="1800">
                <a:solidFill>
                  <a:schemeClr val="dk1"/>
                </a:solidFill>
                <a:latin typeface="Lato"/>
                <a:ea typeface="Lato"/>
                <a:cs typeface="Lato"/>
                <a:sym typeface="Lato"/>
              </a:rPr>
              <a:t>Text Alternatives</a:t>
            </a:r>
            <a:endParaRPr sz="1800">
              <a:solidFill>
                <a:schemeClr val="dk1"/>
              </a:solidFill>
              <a:latin typeface="Lato"/>
              <a:ea typeface="Lato"/>
              <a:cs typeface="Lato"/>
              <a:sym typeface="Lato"/>
            </a:endParaRPr>
          </a:p>
          <a:p>
            <a:pPr indent="-342900" lvl="0" marL="914400" rtl="0" algn="l">
              <a:spcBef>
                <a:spcPts val="0"/>
              </a:spcBef>
              <a:spcAft>
                <a:spcPts val="0"/>
              </a:spcAft>
              <a:buClr>
                <a:schemeClr val="dk1"/>
              </a:buClr>
              <a:buSzPts val="1800"/>
              <a:buFont typeface="Lato"/>
              <a:buAutoNum type="arabicPeriod"/>
            </a:pPr>
            <a:r>
              <a:rPr lang="fr-CA" sz="1800">
                <a:solidFill>
                  <a:schemeClr val="dk1"/>
                </a:solidFill>
                <a:latin typeface="Lato"/>
                <a:ea typeface="Lato"/>
                <a:cs typeface="Lato"/>
                <a:sym typeface="Lato"/>
              </a:rPr>
              <a:t>Adequate colour contrast</a:t>
            </a:r>
            <a:endParaRPr sz="1800">
              <a:solidFill>
                <a:schemeClr val="dk1"/>
              </a:solidFill>
              <a:latin typeface="Lato"/>
              <a:ea typeface="Lato"/>
              <a:cs typeface="Lato"/>
              <a:sym typeface="Lato"/>
            </a:endParaRPr>
          </a:p>
          <a:p>
            <a:pPr indent="-342900" lvl="0" marL="914400" rtl="0" algn="l">
              <a:spcBef>
                <a:spcPts val="0"/>
              </a:spcBef>
              <a:spcAft>
                <a:spcPts val="0"/>
              </a:spcAft>
              <a:buClr>
                <a:schemeClr val="dk1"/>
              </a:buClr>
              <a:buSzPts val="1800"/>
              <a:buFont typeface="Lato"/>
              <a:buAutoNum type="arabicPeriod"/>
            </a:pPr>
            <a:r>
              <a:rPr lang="fr-CA" sz="1800">
                <a:solidFill>
                  <a:schemeClr val="dk1"/>
                </a:solidFill>
                <a:latin typeface="Lato"/>
                <a:ea typeface="Lato"/>
                <a:cs typeface="Lato"/>
                <a:sym typeface="Lato"/>
              </a:rPr>
              <a:t>Animations</a:t>
            </a:r>
            <a:endParaRPr sz="1800">
              <a:solidFill>
                <a:schemeClr val="dk1"/>
              </a:solidFill>
              <a:latin typeface="Lato"/>
              <a:ea typeface="Lato"/>
              <a:cs typeface="Lato"/>
              <a:sym typeface="Lato"/>
            </a:endParaRPr>
          </a:p>
          <a:p>
            <a:pPr indent="-342900" lvl="0" marL="914400" rtl="0" algn="l">
              <a:spcBef>
                <a:spcPts val="0"/>
              </a:spcBef>
              <a:spcAft>
                <a:spcPts val="0"/>
              </a:spcAft>
              <a:buClr>
                <a:schemeClr val="dk1"/>
              </a:buClr>
              <a:buSzPts val="1800"/>
              <a:buFont typeface="Lato"/>
              <a:buAutoNum type="arabicPeriod"/>
            </a:pPr>
            <a:r>
              <a:rPr lang="fr-CA" sz="1800">
                <a:solidFill>
                  <a:schemeClr val="dk1"/>
                </a:solidFill>
                <a:latin typeface="Lato"/>
                <a:ea typeface="Lato"/>
                <a:cs typeface="Lato"/>
                <a:sym typeface="Lato"/>
              </a:rPr>
              <a:t>Orientation of content</a:t>
            </a:r>
            <a:endParaRPr sz="1800">
              <a:solidFill>
                <a:schemeClr val="dk1"/>
              </a:solidFill>
              <a:latin typeface="Lato"/>
              <a:ea typeface="Lato"/>
              <a:cs typeface="Lato"/>
              <a:sym typeface="Lato"/>
            </a:endParaRPr>
          </a:p>
          <a:p>
            <a:pPr indent="-342900" lvl="0" marL="914400" rtl="0" algn="l">
              <a:spcBef>
                <a:spcPts val="0"/>
              </a:spcBef>
              <a:spcAft>
                <a:spcPts val="0"/>
              </a:spcAft>
              <a:buClr>
                <a:schemeClr val="dk1"/>
              </a:buClr>
              <a:buSzPts val="1800"/>
              <a:buFont typeface="Lato"/>
              <a:buAutoNum type="arabicPeriod"/>
            </a:pPr>
            <a:r>
              <a:rPr lang="fr-CA" sz="1800">
                <a:solidFill>
                  <a:schemeClr val="dk1"/>
                </a:solidFill>
                <a:latin typeface="Lato"/>
                <a:ea typeface="Lato"/>
                <a:cs typeface="Lato"/>
                <a:sym typeface="Lato"/>
              </a:rPr>
              <a:t>Interactions</a:t>
            </a:r>
            <a:endParaRPr sz="1800">
              <a:solidFill>
                <a:schemeClr val="dk1"/>
              </a:solidFill>
              <a:latin typeface="Lato"/>
              <a:ea typeface="Lato"/>
              <a:cs typeface="Lato"/>
              <a:sym typeface="Lato"/>
            </a:endParaRPr>
          </a:p>
          <a:p>
            <a:pPr indent="-342900" lvl="0" marL="914400" rtl="0" algn="l">
              <a:spcBef>
                <a:spcPts val="0"/>
              </a:spcBef>
              <a:spcAft>
                <a:spcPts val="0"/>
              </a:spcAft>
              <a:buClr>
                <a:schemeClr val="dk1"/>
              </a:buClr>
              <a:buSzPts val="1800"/>
              <a:buFont typeface="Lato"/>
              <a:buAutoNum type="arabicPeriod"/>
            </a:pPr>
            <a:r>
              <a:rPr lang="fr-CA" sz="1800">
                <a:solidFill>
                  <a:schemeClr val="dk1"/>
                </a:solidFill>
                <a:latin typeface="Lato"/>
                <a:ea typeface="Lato"/>
                <a:cs typeface="Lato"/>
                <a:sym typeface="Lato"/>
              </a:rPr>
              <a:t>Visual design</a:t>
            </a:r>
            <a:endParaRPr sz="1800">
              <a:solidFill>
                <a:schemeClr val="dk1"/>
              </a:solidFill>
              <a:latin typeface="Lato"/>
              <a:ea typeface="Lato"/>
              <a:cs typeface="Lato"/>
              <a:sym typeface="Lato"/>
            </a:endParaRPr>
          </a:p>
          <a:p>
            <a:pPr indent="-342900" lvl="0" marL="914400" rtl="0" algn="l">
              <a:spcBef>
                <a:spcPts val="0"/>
              </a:spcBef>
              <a:spcAft>
                <a:spcPts val="0"/>
              </a:spcAft>
              <a:buClr>
                <a:schemeClr val="dk1"/>
              </a:buClr>
              <a:buSzPts val="1800"/>
              <a:buFont typeface="Lato"/>
              <a:buAutoNum type="arabicPeriod"/>
            </a:pPr>
            <a:r>
              <a:rPr lang="fr-CA" sz="1800">
                <a:solidFill>
                  <a:schemeClr val="dk1"/>
                </a:solidFill>
                <a:latin typeface="Lato"/>
                <a:ea typeface="Lato"/>
                <a:cs typeface="Lato"/>
                <a:sym typeface="Lato"/>
              </a:rPr>
              <a:t>Design for forms</a:t>
            </a:r>
            <a:endParaRPr sz="1800">
              <a:latin typeface="Lato"/>
              <a:ea typeface="Lato"/>
              <a:cs typeface="Lato"/>
              <a:sym typeface="La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160"/>
          <p:cNvSpPr txBox="1"/>
          <p:nvPr>
            <p:ph type="title"/>
          </p:nvPr>
        </p:nvSpPr>
        <p:spPr>
          <a:xfrm>
            <a:off x="1660500" y="2289900"/>
            <a:ext cx="63642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Be considerate when using colour</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161"/>
          <p:cNvSpPr txBox="1"/>
          <p:nvPr>
            <p:ph type="title"/>
          </p:nvPr>
        </p:nvSpPr>
        <p:spPr>
          <a:xfrm>
            <a:off x="1660500" y="2289899"/>
            <a:ext cx="50610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Design with clear affordances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sp>
        <p:nvSpPr>
          <p:cNvPr id="870" name="Google Shape;870;p162"/>
          <p:cNvSpPr txBox="1"/>
          <p:nvPr>
            <p:ph type="title"/>
          </p:nvPr>
        </p:nvSpPr>
        <p:spPr>
          <a:xfrm>
            <a:off x="1670625" y="2102099"/>
            <a:ext cx="50610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Tie inclusive design into strategic objectives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163"/>
          <p:cNvSpPr txBox="1"/>
          <p:nvPr>
            <p:ph type="title"/>
          </p:nvPr>
        </p:nvSpPr>
        <p:spPr>
          <a:xfrm>
            <a:off x="1660500" y="2289900"/>
            <a:ext cx="54207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Design for uncommon uses first</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164"/>
          <p:cNvSpPr txBox="1"/>
          <p:nvPr>
            <p:ph type="title"/>
          </p:nvPr>
        </p:nvSpPr>
        <p:spPr>
          <a:xfrm>
            <a:off x="1660500" y="2289899"/>
            <a:ext cx="50610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Don’t let the data take over</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Google Shape;885;p165"/>
          <p:cNvSpPr txBox="1"/>
          <p:nvPr>
            <p:ph type="title"/>
          </p:nvPr>
        </p:nvSpPr>
        <p:spPr>
          <a:xfrm>
            <a:off x="1660500" y="2061299"/>
            <a:ext cx="50610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Get to know the people you are designing for</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66"/>
          <p:cNvSpPr txBox="1"/>
          <p:nvPr>
            <p:ph type="title"/>
          </p:nvPr>
        </p:nvSpPr>
        <p:spPr>
          <a:xfrm>
            <a:off x="1660500" y="2137500"/>
            <a:ext cx="63438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Put accessibility and inclusive design at the heart of everything you do.</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167"/>
          <p:cNvSpPr txBox="1"/>
          <p:nvPr>
            <p:ph type="title"/>
          </p:nvPr>
        </p:nvSpPr>
        <p:spPr>
          <a:xfrm>
            <a:off x="0" y="1796550"/>
            <a:ext cx="9144000" cy="63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fr-CA"/>
              <a:t>Together we can build more inclusive and  accessible services. </a:t>
            </a:r>
            <a:endParaRPr b="1" i="0" sz="3600" u="none" cap="none" strike="noStrike">
              <a:solidFill>
                <a:srgbClr val="FFFFFF"/>
              </a:solidFill>
              <a:latin typeface="Lato"/>
              <a:ea typeface="Lato"/>
              <a:cs typeface="Lato"/>
              <a:sym typeface="Lat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168"/>
          <p:cNvSpPr txBox="1"/>
          <p:nvPr>
            <p:ph type="title"/>
          </p:nvPr>
        </p:nvSpPr>
        <p:spPr>
          <a:xfrm>
            <a:off x="1671000" y="-308247"/>
            <a:ext cx="6992700" cy="846000"/>
          </a:xfrm>
          <a:prstGeom prst="rect">
            <a:avLst/>
          </a:prstGeom>
        </p:spPr>
        <p:txBody>
          <a:bodyPr anchorCtr="0" anchor="t" bIns="91425" lIns="91425" spcFirstLastPara="1" rIns="91425" wrap="square" tIns="91425">
            <a:noAutofit/>
          </a:bodyPr>
          <a:lstStyle/>
          <a:p>
            <a:pPr indent="0" lvl="0" marL="457200" rtl="0" algn="l">
              <a:spcBef>
                <a:spcPts val="8300"/>
              </a:spcBef>
              <a:spcAft>
                <a:spcPts val="1100"/>
              </a:spcAft>
              <a:buClr>
                <a:schemeClr val="dk1"/>
              </a:buClr>
              <a:buSzPts val="1100"/>
              <a:buFont typeface="Arial"/>
              <a:buNone/>
            </a:pPr>
            <a:r>
              <a:rPr lang="fr-CA">
                <a:solidFill>
                  <a:schemeClr val="dk1"/>
                </a:solidFill>
              </a:rPr>
              <a:t>How to make an existing content or service accessible</a:t>
            </a:r>
            <a:endParaRPr/>
          </a:p>
        </p:txBody>
      </p:sp>
      <p:sp>
        <p:nvSpPr>
          <p:cNvPr id="901" name="Google Shape;901;p168"/>
          <p:cNvSpPr txBox="1"/>
          <p:nvPr>
            <p:ph idx="1" type="subTitle"/>
          </p:nvPr>
        </p:nvSpPr>
        <p:spPr>
          <a:xfrm>
            <a:off x="1671001" y="1395575"/>
            <a:ext cx="6100200" cy="10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fr-CA"/>
              <a:t>Try automated testing tools</a:t>
            </a:r>
            <a:endParaRPr/>
          </a:p>
          <a:p>
            <a:pPr indent="-317500" lvl="0" marL="457200" rtl="0" algn="l">
              <a:spcBef>
                <a:spcPts val="0"/>
              </a:spcBef>
              <a:spcAft>
                <a:spcPts val="0"/>
              </a:spcAft>
              <a:buSzPts val="1400"/>
              <a:buAutoNum type="arabicPeriod"/>
            </a:pPr>
            <a:r>
              <a:rPr lang="fr-CA"/>
              <a:t>Test your product or service manually for accessibility</a:t>
            </a:r>
            <a:endParaRPr/>
          </a:p>
          <a:p>
            <a:pPr indent="-317500" lvl="0" marL="457200" rtl="0" algn="l">
              <a:spcBef>
                <a:spcPts val="0"/>
              </a:spcBef>
              <a:spcAft>
                <a:spcPts val="0"/>
              </a:spcAft>
              <a:buSzPts val="1400"/>
              <a:buAutoNum type="arabicPeriod"/>
            </a:pPr>
            <a:r>
              <a:rPr lang="fr-CA"/>
              <a:t>Conduct an accessibility audit</a:t>
            </a:r>
            <a:endParaRPr/>
          </a:p>
          <a:p>
            <a:pPr indent="-317500" lvl="0" marL="457200" rtl="0" algn="l">
              <a:spcBef>
                <a:spcPts val="0"/>
              </a:spcBef>
              <a:spcAft>
                <a:spcPts val="0"/>
              </a:spcAft>
              <a:buSzPts val="1400"/>
              <a:buAutoNum type="arabicPeriod"/>
            </a:pPr>
            <a:r>
              <a:rPr lang="fr-CA"/>
              <a:t>Test with users with diverse needs </a:t>
            </a:r>
            <a:endParaRPr/>
          </a:p>
          <a:p>
            <a:pPr indent="-317500" lvl="0" marL="457200" rtl="0" algn="l">
              <a:spcBef>
                <a:spcPts val="0"/>
              </a:spcBef>
              <a:spcAft>
                <a:spcPts val="0"/>
              </a:spcAft>
              <a:buSzPts val="1400"/>
              <a:buAutoNum type="arabicPeriod"/>
            </a:pPr>
            <a:r>
              <a:rPr lang="fr-CA"/>
              <a:t>Hire an accessibility subject matter expert to give you advice</a:t>
            </a:r>
            <a:endParaRPr/>
          </a:p>
          <a:p>
            <a:pPr indent="-317500" lvl="0" marL="457200" rtl="0" algn="l">
              <a:spcBef>
                <a:spcPts val="0"/>
              </a:spcBef>
              <a:spcAft>
                <a:spcPts val="0"/>
              </a:spcAft>
              <a:buSzPts val="1400"/>
              <a:buAutoNum type="arabicPeriod"/>
            </a:pPr>
            <a:r>
              <a:rPr lang="fr-CA"/>
              <a:t>Make accessibility part of your design research</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